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0"/>
  </p:notesMasterIdLst>
  <p:sldIdLst>
    <p:sldId id="256" r:id="rId5"/>
    <p:sldId id="326" r:id="rId6"/>
    <p:sldId id="289" r:id="rId7"/>
    <p:sldId id="291" r:id="rId8"/>
    <p:sldId id="261" r:id="rId9"/>
    <p:sldId id="295" r:id="rId10"/>
    <p:sldId id="296" r:id="rId11"/>
    <p:sldId id="297" r:id="rId12"/>
    <p:sldId id="342" r:id="rId13"/>
    <p:sldId id="331" r:id="rId14"/>
    <p:sldId id="333" r:id="rId15"/>
    <p:sldId id="306" r:id="rId16"/>
    <p:sldId id="307" r:id="rId17"/>
    <p:sldId id="308" r:id="rId18"/>
    <p:sldId id="334" r:id="rId19"/>
    <p:sldId id="335" r:id="rId20"/>
    <p:sldId id="309" r:id="rId21"/>
    <p:sldId id="310" r:id="rId22"/>
    <p:sldId id="311" r:id="rId23"/>
    <p:sldId id="312" r:id="rId24"/>
    <p:sldId id="313" r:id="rId25"/>
    <p:sldId id="322" r:id="rId26"/>
    <p:sldId id="323" r:id="rId27"/>
    <p:sldId id="339" r:id="rId28"/>
    <p:sldId id="260"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1" autoAdjust="0"/>
    <p:restoredTop sz="94651"/>
  </p:normalViewPr>
  <p:slideViewPr>
    <p:cSldViewPr snapToGrid="0" snapToObjects="1">
      <p:cViewPr varScale="1">
        <p:scale>
          <a:sx n="99" d="100"/>
          <a:sy n="99" d="100"/>
        </p:scale>
        <p:origin x="830" y="8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8798C2-60CC-4125-A476-A0FCC5ABEA8C}" type="datetimeFigureOut">
              <a:rPr lang="en-US" smtClean="0"/>
              <a:pPr/>
              <a:t>5/8/2025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B1264-E2D9-4D3A-B36E-FEBD81AD2B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888b7086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e888b70868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5/8/2025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pPr/>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pPr/>
              <a:t>5/8/2025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pPr/>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jsonviewer.stack.hu/"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flutter.dev/development/data-and-backend/json#use-code-generation-for-medium-to-large-projects"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597819"/>
            <a:ext cx="8162926" cy="1272972"/>
          </a:xfrm>
        </p:spPr>
        <p:txBody>
          <a:bodyPr>
            <a:noAutofit/>
          </a:bodyPr>
          <a:lstStyle/>
          <a:p>
            <a:pPr algn="l"/>
            <a:r>
              <a:rPr lang="en-US" sz="3600" b="1" dirty="0">
                <a:solidFill>
                  <a:schemeClr val="bg1"/>
                </a:solidFill>
              </a:rPr>
              <a:t>Web Service and Database Handling</a:t>
            </a:r>
            <a:br>
              <a:rPr lang="en-US" sz="3600" b="1" dirty="0">
                <a:solidFill>
                  <a:schemeClr val="bg1"/>
                </a:solidFill>
              </a:rPr>
            </a:br>
            <a:r>
              <a:rPr lang="en-US" sz="3600" b="1" dirty="0">
                <a:solidFill>
                  <a:schemeClr val="bg1"/>
                </a:solidFill>
              </a:rPr>
              <a:t>part 1 : SELECT</a:t>
            </a:r>
          </a:p>
        </p:txBody>
      </p:sp>
      <p:sp>
        <p:nvSpPr>
          <p:cNvPr id="3" name="Subtitle 2"/>
          <p:cNvSpPr>
            <a:spLocks noGrp="1"/>
          </p:cNvSpPr>
          <p:nvPr>
            <p:ph type="subTitle" idx="1"/>
          </p:nvPr>
        </p:nvSpPr>
        <p:spPr>
          <a:xfrm>
            <a:off x="4685145" y="3468832"/>
            <a:ext cx="3962400" cy="1103168"/>
          </a:xfrm>
        </p:spPr>
        <p:txBody>
          <a:bodyPr>
            <a:noAutofit/>
          </a:bodyPr>
          <a:lstStyle/>
          <a:p>
            <a:pPr algn="l"/>
            <a:r>
              <a:rPr lang="en-US" sz="1600" dirty="0">
                <a:solidFill>
                  <a:srgbClr val="FFFFFF"/>
                </a:solidFill>
              </a:rPr>
              <a:t>Week 8</a:t>
            </a:r>
          </a:p>
          <a:p>
            <a:pPr algn="l"/>
            <a:r>
              <a:rPr lang="en-US" sz="1600" dirty="0">
                <a:solidFill>
                  <a:srgbClr val="C6D9F1"/>
                </a:solidFill>
              </a:rPr>
              <a:t>Program </a:t>
            </a:r>
            <a:r>
              <a:rPr lang="en-US" sz="1600" dirty="0" err="1">
                <a:solidFill>
                  <a:srgbClr val="C6D9F1"/>
                </a:solidFill>
              </a:rPr>
              <a:t>Studi</a:t>
            </a:r>
            <a:r>
              <a:rPr lang="en-US" sz="1600" dirty="0">
                <a:solidFill>
                  <a:srgbClr val="C6D9F1"/>
                </a:solidFill>
              </a:rPr>
              <a:t> </a:t>
            </a:r>
            <a:r>
              <a:rPr lang="en-US" sz="1600" dirty="0" err="1">
                <a:solidFill>
                  <a:srgbClr val="C6D9F1"/>
                </a:solidFill>
              </a:rPr>
              <a:t>Teknik</a:t>
            </a:r>
            <a:r>
              <a:rPr lang="en-US" sz="1600" dirty="0">
                <a:solidFill>
                  <a:srgbClr val="C6D9F1"/>
                </a:solidFill>
              </a:rPr>
              <a:t> </a:t>
            </a:r>
            <a:r>
              <a:rPr lang="en-US" sz="1600" dirty="0" err="1">
                <a:solidFill>
                  <a:srgbClr val="C6D9F1"/>
                </a:solidFill>
              </a:rPr>
              <a:t>Informatika</a:t>
            </a:r>
            <a:endParaRPr lang="en-US" sz="1600" dirty="0">
              <a:solidFill>
                <a:srgbClr val="C6D9F1"/>
              </a:solidFill>
            </a:endParaRPr>
          </a:p>
          <a:p>
            <a:pPr algn="l"/>
            <a:r>
              <a:rPr lang="en-US" sz="1600" dirty="0" err="1">
                <a:solidFill>
                  <a:srgbClr val="C6D9F1"/>
                </a:solidFill>
              </a:rPr>
              <a:t>Fakultas</a:t>
            </a:r>
            <a:r>
              <a:rPr lang="en-US" sz="1600" dirty="0">
                <a:solidFill>
                  <a:srgbClr val="C6D9F1"/>
                </a:solidFill>
              </a:rPr>
              <a:t> </a:t>
            </a:r>
            <a:r>
              <a:rPr lang="en-US" sz="1600" dirty="0" err="1">
                <a:solidFill>
                  <a:srgbClr val="C6D9F1"/>
                </a:solidFill>
              </a:rPr>
              <a:t>Teknik</a:t>
            </a:r>
            <a:r>
              <a:rPr lang="en-US" sz="1600" dirty="0">
                <a:solidFill>
                  <a:srgbClr val="C6D9F1"/>
                </a:solidFill>
              </a:rPr>
              <a:t> – Universitas Surabaya</a:t>
            </a:r>
          </a:p>
        </p:txBody>
      </p:sp>
      <p:sp>
        <p:nvSpPr>
          <p:cNvPr id="4" name="Title 1"/>
          <p:cNvSpPr txBox="1">
            <a:spLocks/>
          </p:cNvSpPr>
          <p:nvPr/>
        </p:nvSpPr>
        <p:spPr>
          <a:xfrm>
            <a:off x="685799" y="1166090"/>
            <a:ext cx="5721927" cy="461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chemeClr val="bg1"/>
                </a:solidFill>
              </a:rPr>
              <a:t>Emerging Technology : Flutter</a:t>
            </a:r>
          </a:p>
        </p:txBody>
      </p:sp>
    </p:spTree>
    <p:extLst>
      <p:ext uri="{BB962C8B-B14F-4D97-AF65-F5344CB8AC3E}">
        <p14:creationId xmlns:p14="http://schemas.microsoft.com/office/powerpoint/2010/main" val="210487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4A1D8ADD-504A-ED42-94C7-C88DAAB48FBE}"/>
              </a:ext>
            </a:extLst>
          </p:cNvPr>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Check result</a:t>
            </a:r>
          </a:p>
        </p:txBody>
      </p:sp>
      <p:cxnSp>
        <p:nvCxnSpPr>
          <p:cNvPr id="6" name="Straight Connector 5">
            <a:extLst>
              <a:ext uri="{FF2B5EF4-FFF2-40B4-BE49-F238E27FC236}">
                <a16:creationId xmlns:a16="http://schemas.microsoft.com/office/drawing/2014/main" id="{D8DA60D1-BC21-A749-ACAB-2FD01D0F986B}"/>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7" name="AutoShape 4" descr="Google's Flutter framework spreads its wings and goes multi-platform |  TechCrunch">
            <a:extLst>
              <a:ext uri="{FF2B5EF4-FFF2-40B4-BE49-F238E27FC236}">
                <a16:creationId xmlns:a16="http://schemas.microsoft.com/office/drawing/2014/main" id="{F8DA9542-8BF2-E544-935C-F8E535D803B8}"/>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441895B3-11E8-3648-9732-A14BA1A86273}"/>
              </a:ext>
            </a:extLst>
          </p:cNvPr>
          <p:cNvSpPr/>
          <p:nvPr/>
        </p:nvSpPr>
        <p:spPr>
          <a:xfrm>
            <a:off x="307975" y="863752"/>
            <a:ext cx="2748734" cy="2308324"/>
          </a:xfrm>
          <a:prstGeom prst="rect">
            <a:avLst/>
          </a:prstGeom>
        </p:spPr>
        <p:txBody>
          <a:bodyPr wrap="square">
            <a:spAutoFit/>
          </a:bodyPr>
          <a:lstStyle/>
          <a:p>
            <a:r>
              <a:rPr lang="en-ID" dirty="0"/>
              <a:t>Check your php in browser.</a:t>
            </a:r>
          </a:p>
          <a:p>
            <a:r>
              <a:rPr lang="en-ID" dirty="0">
                <a:solidFill>
                  <a:schemeClr val="dk1"/>
                </a:solidFill>
                <a:ea typeface="Arial"/>
                <a:cs typeface="Arial"/>
                <a:sym typeface="Arial"/>
              </a:rPr>
              <a:t>You can see </a:t>
            </a:r>
            <a:r>
              <a:rPr lang="en-ID" dirty="0">
                <a:solidFill>
                  <a:schemeClr val="dk1"/>
                </a:solidFill>
              </a:rPr>
              <a:t>JSON in better appearance </a:t>
            </a:r>
            <a:r>
              <a:rPr lang="en-ID" dirty="0">
                <a:solidFill>
                  <a:schemeClr val="dk1"/>
                </a:solidFill>
                <a:ea typeface="Arial"/>
                <a:cs typeface="Arial"/>
                <a:sym typeface="Arial"/>
              </a:rPr>
              <a:t>in JSON Viewer application such as</a:t>
            </a:r>
            <a:br>
              <a:rPr lang="en-ID" dirty="0">
                <a:solidFill>
                  <a:schemeClr val="dk1"/>
                </a:solidFill>
                <a:ea typeface="Arial"/>
                <a:cs typeface="Arial"/>
                <a:sym typeface="Arial"/>
              </a:rPr>
            </a:br>
            <a:r>
              <a:rPr lang="en-ID" dirty="0">
                <a:solidFill>
                  <a:schemeClr val="dk1"/>
                </a:solidFill>
                <a:ea typeface="Arial"/>
                <a:cs typeface="Arial"/>
                <a:sym typeface="Arial"/>
                <a:hlinkClick r:id="rId3"/>
              </a:rPr>
              <a:t>http://jsonviewer.stack.hu</a:t>
            </a:r>
            <a:endParaRPr lang="en-ID" dirty="0">
              <a:solidFill>
                <a:schemeClr val="dk1"/>
              </a:solidFill>
              <a:ea typeface="Arial"/>
              <a:cs typeface="Arial"/>
              <a:sym typeface="Arial"/>
            </a:endParaRPr>
          </a:p>
          <a:p>
            <a:endParaRPr lang="en-ID" dirty="0"/>
          </a:p>
        </p:txBody>
      </p:sp>
      <p:pic>
        <p:nvPicPr>
          <p:cNvPr id="9" name="Picture 8">
            <a:extLst>
              <a:ext uri="{FF2B5EF4-FFF2-40B4-BE49-F238E27FC236}">
                <a16:creationId xmlns:a16="http://schemas.microsoft.com/office/drawing/2014/main" id="{79822E99-E25A-5A4C-8706-7DA6502B26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99721" y="863752"/>
            <a:ext cx="4929879" cy="3986450"/>
          </a:xfrm>
          <a:prstGeom prst="rect">
            <a:avLst/>
          </a:prstGeom>
        </p:spPr>
      </p:pic>
    </p:spTree>
    <p:extLst>
      <p:ext uri="{BB962C8B-B14F-4D97-AF65-F5344CB8AC3E}">
        <p14:creationId xmlns:p14="http://schemas.microsoft.com/office/powerpoint/2010/main" val="376887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b="1" dirty="0">
                <a:solidFill>
                  <a:schemeClr val="accent1">
                    <a:lumMod val="20000"/>
                    <a:lumOff val="80000"/>
                  </a:schemeClr>
                </a:solidFill>
              </a:rPr>
              <a:t>READ web service</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03</a:t>
            </a:r>
          </a:p>
        </p:txBody>
      </p:sp>
    </p:spTree>
    <p:extLst>
      <p:ext uri="{BB962C8B-B14F-4D97-AF65-F5344CB8AC3E}">
        <p14:creationId xmlns:p14="http://schemas.microsoft.com/office/powerpoint/2010/main" val="233699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Preparation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kumimoji="0" lang="en-US" sz="1600" b="0" i="0" u="none" strike="noStrike" kern="1200" cap="none" spc="0" normalizeH="0" baseline="0" noProof="0" dirty="0">
                <a:ln>
                  <a:noFill/>
                </a:ln>
                <a:solidFill>
                  <a:schemeClr val="tx1"/>
                </a:solidFill>
                <a:effectLst/>
                <a:uLnTx/>
                <a:uFillTx/>
                <a:latin typeface="+mn-lt"/>
                <a:ea typeface="+mn-ea"/>
                <a:cs typeface="+mn-cs"/>
              </a:rPr>
              <a:t>JSON Movie data from previous will be displayed in a new page. Prepare this page with name </a:t>
            </a:r>
            <a:r>
              <a:rPr kumimoji="0" lang="en-US" sz="1600" b="0" i="0" u="none" strike="noStrike" kern="1200" cap="none" spc="0" normalizeH="0" baseline="0" noProof="0" dirty="0" err="1">
                <a:ln>
                  <a:noFill/>
                </a:ln>
                <a:solidFill>
                  <a:schemeClr val="tx1"/>
                </a:solidFill>
                <a:effectLst/>
                <a:uLnTx/>
                <a:uFillTx/>
                <a:latin typeface="+mn-lt"/>
                <a:ea typeface="+mn-ea"/>
                <a:cs typeface="+mn-cs"/>
              </a:rPr>
              <a:t>PopularMovie</a:t>
            </a:r>
            <a:r>
              <a:rPr kumimoji="0" lang="en-US" sz="1600" b="0" i="0" u="none" strike="noStrike" kern="1200" cap="none" spc="0" normalizeH="0" baseline="0" noProof="0" dirty="0">
                <a:ln>
                  <a:noFill/>
                </a:ln>
                <a:solidFill>
                  <a:schemeClr val="tx1"/>
                </a:solidFill>
                <a:effectLst/>
                <a:uLnTx/>
                <a:uFillTx/>
                <a:latin typeface="+mn-lt"/>
                <a:ea typeface="+mn-ea"/>
                <a:cs typeface="+mn-cs"/>
              </a:rPr>
              <a:t> page. </a:t>
            </a:r>
          </a:p>
          <a:p>
            <a:endParaRPr lang="en-US" sz="1600" dirty="0"/>
          </a:p>
          <a:p>
            <a:r>
              <a:rPr lang="en-ID" sz="1100" dirty="0">
                <a:solidFill>
                  <a:srgbClr val="FF0000"/>
                </a:solidFill>
                <a:latin typeface="Consolas" panose="020B0609020204030204" pitchFamily="49" charset="0"/>
                <a:cs typeface="Consolas" panose="020B0609020204030204" pitchFamily="49" charset="0"/>
              </a:rPr>
              <a:t>import '</a:t>
            </a:r>
            <a:r>
              <a:rPr lang="en-ID" sz="1100" dirty="0" err="1">
                <a:solidFill>
                  <a:srgbClr val="FF0000"/>
                </a:solidFill>
                <a:latin typeface="Consolas" panose="020B0609020204030204" pitchFamily="49" charset="0"/>
                <a:cs typeface="Consolas" panose="020B0609020204030204" pitchFamily="49" charset="0"/>
              </a:rPr>
              <a:t>package:flutter</a:t>
            </a:r>
            <a:r>
              <a:rPr lang="en-ID" sz="1100" dirty="0">
                <a:solidFill>
                  <a:srgbClr val="FF0000"/>
                </a:solidFill>
                <a:latin typeface="Consolas" panose="020B0609020204030204" pitchFamily="49" charset="0"/>
                <a:cs typeface="Consolas" panose="020B0609020204030204" pitchFamily="49" charset="0"/>
              </a:rPr>
              <a:t>/</a:t>
            </a:r>
            <a:r>
              <a:rPr lang="en-ID" sz="1100" dirty="0" err="1">
                <a:solidFill>
                  <a:srgbClr val="FF0000"/>
                </a:solidFill>
                <a:latin typeface="Consolas" panose="020B0609020204030204" pitchFamily="49" charset="0"/>
                <a:cs typeface="Consolas" panose="020B0609020204030204" pitchFamily="49" charset="0"/>
              </a:rPr>
              <a:t>material.dart</a:t>
            </a:r>
            <a:r>
              <a:rPr lang="en-ID" sz="1100" dirty="0">
                <a:solidFill>
                  <a:srgbClr val="FF0000"/>
                </a:solidFill>
                <a:latin typeface="Consolas" panose="020B0609020204030204" pitchFamily="49" charset="0"/>
                <a:cs typeface="Consolas" panose="020B0609020204030204" pitchFamily="49" charset="0"/>
              </a:rPr>
              <a:t>';</a:t>
            </a:r>
          </a:p>
          <a:p>
            <a:endParaRPr lang="en-ID" sz="1100" dirty="0">
              <a:solidFill>
                <a:srgbClr val="FF0000"/>
              </a:solidFill>
              <a:latin typeface="Consolas" panose="020B0609020204030204" pitchFamily="49" charset="0"/>
              <a:cs typeface="Consolas" panose="020B0609020204030204" pitchFamily="49" charset="0"/>
            </a:endParaRPr>
          </a:p>
          <a:p>
            <a:r>
              <a:rPr lang="en-ID" sz="1100" dirty="0">
                <a:solidFill>
                  <a:srgbClr val="FF0000"/>
                </a:solidFill>
                <a:latin typeface="Consolas" panose="020B0609020204030204" pitchFamily="49" charset="0"/>
                <a:cs typeface="Consolas" panose="020B0609020204030204" pitchFamily="49" charset="0"/>
              </a:rPr>
              <a:t>class </a:t>
            </a:r>
            <a:r>
              <a:rPr lang="en-ID" sz="1100" dirty="0" err="1">
                <a:solidFill>
                  <a:srgbClr val="FF0000"/>
                </a:solidFill>
                <a:latin typeface="Consolas" panose="020B0609020204030204" pitchFamily="49" charset="0"/>
                <a:cs typeface="Consolas" panose="020B0609020204030204" pitchFamily="49" charset="0"/>
              </a:rPr>
              <a:t>PopularMovie</a:t>
            </a:r>
            <a:r>
              <a:rPr lang="en-ID" sz="1100" dirty="0">
                <a:solidFill>
                  <a:srgbClr val="FF0000"/>
                </a:solidFill>
                <a:latin typeface="Consolas" panose="020B0609020204030204" pitchFamily="49" charset="0"/>
                <a:cs typeface="Consolas" panose="020B0609020204030204" pitchFamily="49" charset="0"/>
              </a:rPr>
              <a:t> extends </a:t>
            </a:r>
            <a:r>
              <a:rPr lang="en-ID" sz="1100" dirty="0" err="1">
                <a:solidFill>
                  <a:srgbClr val="FF0000"/>
                </a:solidFill>
                <a:latin typeface="Consolas" panose="020B0609020204030204" pitchFamily="49" charset="0"/>
                <a:cs typeface="Consolas" panose="020B0609020204030204" pitchFamily="49" charset="0"/>
              </a:rPr>
              <a:t>StatefulWidget</a:t>
            </a:r>
            <a:r>
              <a:rPr lang="en-ID" sz="1100" dirty="0">
                <a:solidFill>
                  <a:srgbClr val="FF0000"/>
                </a:solidFill>
                <a:latin typeface="Consolas" panose="020B0609020204030204" pitchFamily="49" charset="0"/>
                <a:cs typeface="Consolas" panose="020B0609020204030204" pitchFamily="49" charset="0"/>
              </a:rPr>
              <a:t> {</a:t>
            </a:r>
          </a:p>
          <a:p>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const</a:t>
            </a: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PopularMovie</a:t>
            </a:r>
            <a:r>
              <a:rPr lang="en-ID" sz="1100" dirty="0">
                <a:solidFill>
                  <a:srgbClr val="FF0000"/>
                </a:solidFill>
                <a:latin typeface="Consolas" panose="020B0609020204030204" pitchFamily="49" charset="0"/>
                <a:cs typeface="Consolas" panose="020B0609020204030204" pitchFamily="49" charset="0"/>
              </a:rPr>
              <a:t>({</a:t>
            </a:r>
            <a:r>
              <a:rPr lang="en-ID" sz="1100" dirty="0" err="1">
                <a:solidFill>
                  <a:srgbClr val="FF0000"/>
                </a:solidFill>
                <a:latin typeface="Consolas" panose="020B0609020204030204" pitchFamily="49" charset="0"/>
                <a:cs typeface="Consolas" panose="020B0609020204030204" pitchFamily="49" charset="0"/>
              </a:rPr>
              <a:t>super.key</a:t>
            </a:r>
            <a:r>
              <a:rPr lang="en-ID" sz="1100" dirty="0">
                <a:solidFill>
                  <a:srgbClr val="FF0000"/>
                </a:solidFill>
                <a:latin typeface="Consolas" panose="020B0609020204030204" pitchFamily="49" charset="0"/>
                <a:cs typeface="Consolas" panose="020B0609020204030204" pitchFamily="49" charset="0"/>
              </a:rPr>
              <a:t>});</a:t>
            </a:r>
          </a:p>
          <a:p>
            <a:endParaRPr lang="en-ID" sz="1100" dirty="0">
              <a:solidFill>
                <a:srgbClr val="FF0000"/>
              </a:solidFill>
              <a:latin typeface="Consolas" panose="020B0609020204030204" pitchFamily="49" charset="0"/>
              <a:cs typeface="Consolas" panose="020B0609020204030204" pitchFamily="49" charset="0"/>
            </a:endParaRPr>
          </a:p>
          <a:p>
            <a:r>
              <a:rPr lang="en-ID" sz="1100" dirty="0">
                <a:solidFill>
                  <a:srgbClr val="FF0000"/>
                </a:solidFill>
                <a:latin typeface="Consolas" panose="020B0609020204030204" pitchFamily="49" charset="0"/>
                <a:cs typeface="Consolas" panose="020B0609020204030204" pitchFamily="49" charset="0"/>
              </a:rPr>
              <a:t>  @override</a:t>
            </a:r>
          </a:p>
          <a:p>
            <a:r>
              <a:rPr lang="en-ID" sz="1100" dirty="0">
                <a:solidFill>
                  <a:srgbClr val="FF0000"/>
                </a:solidFill>
                <a:latin typeface="Consolas" panose="020B0609020204030204" pitchFamily="49" charset="0"/>
                <a:cs typeface="Consolas" panose="020B0609020204030204" pitchFamily="49" charset="0"/>
              </a:rPr>
              <a:t>  State&lt;</a:t>
            </a:r>
            <a:r>
              <a:rPr lang="en-ID" sz="1100" dirty="0" err="1">
                <a:solidFill>
                  <a:srgbClr val="FF0000"/>
                </a:solidFill>
                <a:latin typeface="Consolas" panose="020B0609020204030204" pitchFamily="49" charset="0"/>
                <a:cs typeface="Consolas" panose="020B0609020204030204" pitchFamily="49" charset="0"/>
              </a:rPr>
              <a:t>StatefulWidget</a:t>
            </a:r>
            <a:r>
              <a:rPr lang="en-ID" sz="1100" dirty="0">
                <a:solidFill>
                  <a:srgbClr val="FF0000"/>
                </a:solidFill>
                <a:latin typeface="Consolas" panose="020B0609020204030204" pitchFamily="49" charset="0"/>
                <a:cs typeface="Consolas" panose="020B0609020204030204" pitchFamily="49" charset="0"/>
              </a:rPr>
              <a:t>&gt; </a:t>
            </a:r>
            <a:r>
              <a:rPr lang="en-ID" sz="1100" dirty="0" err="1">
                <a:solidFill>
                  <a:srgbClr val="FF0000"/>
                </a:solidFill>
                <a:latin typeface="Consolas" panose="020B0609020204030204" pitchFamily="49" charset="0"/>
                <a:cs typeface="Consolas" panose="020B0609020204030204" pitchFamily="49" charset="0"/>
              </a:rPr>
              <a:t>createState</a:t>
            </a:r>
            <a:r>
              <a:rPr lang="en-ID" sz="1100" dirty="0">
                <a:solidFill>
                  <a:srgbClr val="FF0000"/>
                </a:solidFill>
                <a:latin typeface="Consolas" panose="020B0609020204030204" pitchFamily="49" charset="0"/>
                <a:cs typeface="Consolas" panose="020B0609020204030204" pitchFamily="49" charset="0"/>
              </a:rPr>
              <a:t>() {</a:t>
            </a:r>
          </a:p>
          <a:p>
            <a:r>
              <a:rPr lang="en-ID" sz="1100" dirty="0">
                <a:solidFill>
                  <a:srgbClr val="FF0000"/>
                </a:solidFill>
                <a:latin typeface="Consolas" panose="020B0609020204030204" pitchFamily="49" charset="0"/>
                <a:cs typeface="Consolas" panose="020B0609020204030204" pitchFamily="49" charset="0"/>
              </a:rPr>
              <a:t>    return _</a:t>
            </a:r>
            <a:r>
              <a:rPr lang="en-ID" sz="1100" dirty="0" err="1">
                <a:solidFill>
                  <a:srgbClr val="FF0000"/>
                </a:solidFill>
                <a:latin typeface="Consolas" panose="020B0609020204030204" pitchFamily="49" charset="0"/>
                <a:cs typeface="Consolas" panose="020B0609020204030204" pitchFamily="49" charset="0"/>
              </a:rPr>
              <a:t>PopularMovieState</a:t>
            </a:r>
            <a:r>
              <a:rPr lang="en-ID" sz="1100" dirty="0">
                <a:solidFill>
                  <a:srgbClr val="FF0000"/>
                </a:solidFill>
                <a:latin typeface="Consolas" panose="020B0609020204030204" pitchFamily="49" charset="0"/>
                <a:cs typeface="Consolas" panose="020B0609020204030204" pitchFamily="49" charset="0"/>
              </a:rPr>
              <a:t>();</a:t>
            </a:r>
          </a:p>
          <a:p>
            <a:r>
              <a:rPr lang="en-ID" sz="1100" dirty="0">
                <a:solidFill>
                  <a:srgbClr val="FF0000"/>
                </a:solidFill>
                <a:latin typeface="Consolas" panose="020B0609020204030204" pitchFamily="49" charset="0"/>
                <a:cs typeface="Consolas" panose="020B0609020204030204" pitchFamily="49" charset="0"/>
              </a:rPr>
              <a:t>  }</a:t>
            </a:r>
          </a:p>
          <a:p>
            <a:r>
              <a:rPr lang="en-ID" sz="1100" dirty="0">
                <a:solidFill>
                  <a:srgbClr val="FF0000"/>
                </a:solidFill>
                <a:latin typeface="Consolas" panose="020B0609020204030204" pitchFamily="49" charset="0"/>
                <a:cs typeface="Consolas" panose="020B0609020204030204" pitchFamily="49" charset="0"/>
              </a:rPr>
              <a:t>}</a:t>
            </a:r>
          </a:p>
          <a:p>
            <a:r>
              <a:rPr lang="en-ID" sz="1100" dirty="0">
                <a:solidFill>
                  <a:srgbClr val="FF0000"/>
                </a:solidFill>
                <a:latin typeface="Consolas" panose="020B0609020204030204" pitchFamily="49" charset="0"/>
                <a:cs typeface="Consolas" panose="020B0609020204030204" pitchFamily="49" charset="0"/>
              </a:rPr>
              <a:t>class _</a:t>
            </a:r>
            <a:r>
              <a:rPr lang="en-ID" sz="1100" dirty="0" err="1">
                <a:solidFill>
                  <a:srgbClr val="FF0000"/>
                </a:solidFill>
                <a:latin typeface="Consolas" panose="020B0609020204030204" pitchFamily="49" charset="0"/>
                <a:cs typeface="Consolas" panose="020B0609020204030204" pitchFamily="49" charset="0"/>
              </a:rPr>
              <a:t>PopularMovieState</a:t>
            </a:r>
            <a:r>
              <a:rPr lang="en-ID" sz="1100" dirty="0">
                <a:solidFill>
                  <a:srgbClr val="FF0000"/>
                </a:solidFill>
                <a:latin typeface="Consolas" panose="020B0609020204030204" pitchFamily="49" charset="0"/>
                <a:cs typeface="Consolas" panose="020B0609020204030204" pitchFamily="49" charset="0"/>
              </a:rPr>
              <a:t> extends State&lt;</a:t>
            </a:r>
            <a:r>
              <a:rPr lang="en-ID" sz="1100" dirty="0" err="1">
                <a:solidFill>
                  <a:srgbClr val="FF0000"/>
                </a:solidFill>
                <a:latin typeface="Consolas" panose="020B0609020204030204" pitchFamily="49" charset="0"/>
                <a:cs typeface="Consolas" panose="020B0609020204030204" pitchFamily="49" charset="0"/>
              </a:rPr>
              <a:t>PopularMovie</a:t>
            </a:r>
            <a:r>
              <a:rPr lang="en-ID" sz="1100" dirty="0">
                <a:solidFill>
                  <a:srgbClr val="FF0000"/>
                </a:solidFill>
                <a:latin typeface="Consolas" panose="020B0609020204030204" pitchFamily="49" charset="0"/>
                <a:cs typeface="Consolas" panose="020B0609020204030204" pitchFamily="49" charset="0"/>
              </a:rPr>
              <a:t>&gt; {</a:t>
            </a:r>
          </a:p>
          <a:p>
            <a:r>
              <a:rPr lang="en-ID" sz="1100" dirty="0">
                <a:solidFill>
                  <a:srgbClr val="FF0000"/>
                </a:solidFill>
                <a:latin typeface="Consolas" panose="020B0609020204030204" pitchFamily="49" charset="0"/>
                <a:cs typeface="Consolas" panose="020B0609020204030204" pitchFamily="49" charset="0"/>
              </a:rPr>
              <a:t>  @override</a:t>
            </a:r>
          </a:p>
          <a:p>
            <a:r>
              <a:rPr lang="en-ID" sz="1100" dirty="0">
                <a:solidFill>
                  <a:srgbClr val="FF0000"/>
                </a:solidFill>
                <a:latin typeface="Consolas" panose="020B0609020204030204" pitchFamily="49" charset="0"/>
                <a:cs typeface="Consolas" panose="020B0609020204030204" pitchFamily="49" charset="0"/>
              </a:rPr>
              <a:t>  Widget build(</a:t>
            </a:r>
            <a:r>
              <a:rPr lang="en-ID" sz="1100" dirty="0" err="1">
                <a:solidFill>
                  <a:srgbClr val="FF0000"/>
                </a:solidFill>
                <a:latin typeface="Consolas" panose="020B0609020204030204" pitchFamily="49" charset="0"/>
                <a:cs typeface="Consolas" panose="020B0609020204030204" pitchFamily="49" charset="0"/>
              </a:rPr>
              <a:t>BuildContext</a:t>
            </a:r>
            <a:r>
              <a:rPr lang="en-ID" sz="1100" dirty="0">
                <a:solidFill>
                  <a:srgbClr val="FF0000"/>
                </a:solidFill>
                <a:latin typeface="Consolas" panose="020B0609020204030204" pitchFamily="49" charset="0"/>
                <a:cs typeface="Consolas" panose="020B0609020204030204" pitchFamily="49" charset="0"/>
              </a:rPr>
              <a:t> context) {</a:t>
            </a:r>
          </a:p>
          <a:p>
            <a:r>
              <a:rPr lang="en-ID" sz="1100" dirty="0">
                <a:solidFill>
                  <a:srgbClr val="FF0000"/>
                </a:solidFill>
                <a:latin typeface="Consolas" panose="020B0609020204030204" pitchFamily="49" charset="0"/>
                <a:cs typeface="Consolas" panose="020B0609020204030204" pitchFamily="49" charset="0"/>
              </a:rPr>
              <a:t>    return Scaffold(</a:t>
            </a:r>
          </a:p>
          <a:p>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appBar</a:t>
            </a: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AppBar</a:t>
            </a:r>
            <a:r>
              <a:rPr lang="en-ID" sz="1100" dirty="0">
                <a:solidFill>
                  <a:srgbClr val="FF0000"/>
                </a:solidFill>
                <a:latin typeface="Consolas" panose="020B0609020204030204" pitchFamily="49" charset="0"/>
                <a:cs typeface="Consolas" panose="020B0609020204030204" pitchFamily="49" charset="0"/>
              </a:rPr>
              <a:t>(</a:t>
            </a:r>
          </a:p>
          <a:p>
            <a:r>
              <a:rPr lang="en-ID" sz="1100" dirty="0">
                <a:solidFill>
                  <a:srgbClr val="FF0000"/>
                </a:solidFill>
                <a:latin typeface="Consolas" panose="020B0609020204030204" pitchFamily="49" charset="0"/>
                <a:cs typeface="Consolas" panose="020B0609020204030204" pitchFamily="49" charset="0"/>
              </a:rPr>
              <a:t>          title: </a:t>
            </a:r>
            <a:r>
              <a:rPr lang="en-ID" sz="1100" dirty="0" err="1">
                <a:solidFill>
                  <a:srgbClr val="FF0000"/>
                </a:solidFill>
                <a:latin typeface="Consolas" panose="020B0609020204030204" pitchFamily="49" charset="0"/>
                <a:cs typeface="Consolas" panose="020B0609020204030204" pitchFamily="49" charset="0"/>
              </a:rPr>
              <a:t>const</a:t>
            </a:r>
            <a:r>
              <a:rPr lang="en-ID" sz="1100" dirty="0">
                <a:solidFill>
                  <a:srgbClr val="FF0000"/>
                </a:solidFill>
                <a:latin typeface="Consolas" panose="020B0609020204030204" pitchFamily="49" charset="0"/>
                <a:cs typeface="Consolas" panose="020B0609020204030204" pitchFamily="49" charset="0"/>
              </a:rPr>
              <a:t> Text('Popular Movie') ),</a:t>
            </a:r>
          </a:p>
          <a:p>
            <a:r>
              <a:rPr lang="en-ID" sz="1100" dirty="0">
                <a:solidFill>
                  <a:srgbClr val="FF0000"/>
                </a:solidFill>
                <a:latin typeface="Consolas" panose="020B0609020204030204" pitchFamily="49" charset="0"/>
                <a:cs typeface="Consolas" panose="020B0609020204030204" pitchFamily="49" charset="0"/>
              </a:rPr>
              <a:t>        body: </a:t>
            </a:r>
            <a:r>
              <a:rPr lang="en-ID" sz="1100" dirty="0" err="1">
                <a:solidFill>
                  <a:srgbClr val="FF0000"/>
                </a:solidFill>
                <a:latin typeface="Consolas" panose="020B0609020204030204" pitchFamily="49" charset="0"/>
                <a:cs typeface="Consolas" panose="020B0609020204030204" pitchFamily="49" charset="0"/>
              </a:rPr>
              <a:t>ListView</a:t>
            </a:r>
            <a:r>
              <a:rPr lang="en-ID" sz="1100" dirty="0">
                <a:solidFill>
                  <a:srgbClr val="FF0000"/>
                </a:solidFill>
                <a:latin typeface="Consolas" panose="020B0609020204030204" pitchFamily="49" charset="0"/>
                <a:cs typeface="Consolas" panose="020B0609020204030204" pitchFamily="49" charset="0"/>
              </a:rPr>
              <a:t>(children:  &lt;Widget&gt;[]));</a:t>
            </a:r>
          </a:p>
          <a:p>
            <a:r>
              <a:rPr lang="en-ID" sz="1100" dirty="0">
                <a:solidFill>
                  <a:srgbClr val="FF0000"/>
                </a:solidFill>
                <a:latin typeface="Consolas" panose="020B0609020204030204" pitchFamily="49" charset="0"/>
                <a:cs typeface="Consolas" panose="020B0609020204030204" pitchFamily="49" charset="0"/>
              </a:rPr>
              <a:t>  }</a:t>
            </a:r>
          </a:p>
          <a:p>
            <a:r>
              <a:rPr lang="en-ID" sz="1100" dirty="0">
                <a:solidFill>
                  <a:srgbClr val="FF0000"/>
                </a:solidFill>
                <a:latin typeface="Consolas" panose="020B0609020204030204" pitchFamily="49" charset="0"/>
                <a:cs typeface="Consolas" panose="020B0609020204030204" pitchFamily="49" charset="0"/>
              </a:rPr>
              <a:t>}</a:t>
            </a:r>
          </a:p>
          <a:p>
            <a:br>
              <a:rPr lang="en-ID" sz="1100" dirty="0">
                <a:solidFill>
                  <a:srgbClr val="FF0000"/>
                </a:solidFill>
              </a:rPr>
            </a:br>
            <a:endParaRPr lang="en-ID" sz="1100" dirty="0">
              <a:solidFill>
                <a:srgbClr val="FF0000"/>
              </a:solidFill>
            </a:endParaRPr>
          </a:p>
          <a:p>
            <a:endParaRPr lang="en-US" sz="1600" dirty="0"/>
          </a:p>
          <a:p>
            <a:endParaRPr lang="en-US" sz="1600" dirty="0"/>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http package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ID" sz="1400" dirty="0"/>
              <a:t>Fetching data from the internet is necessary for most apps. Luckily, Dart and Flutter provide tools, such as the http package, for this type of work.</a:t>
            </a:r>
          </a:p>
          <a:p>
            <a:r>
              <a:rPr lang="en-ID" sz="1400" dirty="0"/>
              <a:t>This recipe uses the following steps:</a:t>
            </a:r>
          </a:p>
          <a:p>
            <a:r>
              <a:rPr lang="en-ID" dirty="0"/>
              <a:t>- Add the http package.</a:t>
            </a:r>
          </a:p>
          <a:p>
            <a:r>
              <a:rPr lang="en-ID" dirty="0"/>
              <a:t>- Make a network request using the http package.</a:t>
            </a:r>
          </a:p>
          <a:p>
            <a:r>
              <a:rPr lang="en-ID" dirty="0"/>
              <a:t>- Convert the response into a custom Dart object.</a:t>
            </a:r>
          </a:p>
          <a:p>
            <a:r>
              <a:rPr lang="en-ID" dirty="0"/>
              <a:t>- Fetch and display the data with Flutter.</a:t>
            </a:r>
          </a:p>
          <a:p>
            <a:endParaRPr lang="en-ID" sz="1600" dirty="0"/>
          </a:p>
          <a:p>
            <a:r>
              <a:rPr lang="en-ID" sz="1600" dirty="0"/>
              <a:t>in </a:t>
            </a:r>
            <a:r>
              <a:rPr lang="en-ID" sz="1600" dirty="0" err="1"/>
              <a:t>pubspec.yaml</a:t>
            </a:r>
            <a:r>
              <a:rPr lang="en-ID" sz="1600" dirty="0"/>
              <a:t> :</a:t>
            </a:r>
          </a:p>
          <a:p>
            <a:r>
              <a:rPr lang="en-ID" sz="1600" dirty="0">
                <a:solidFill>
                  <a:srgbClr val="FF0000"/>
                </a:solidFill>
              </a:rPr>
              <a:t>  </a:t>
            </a:r>
            <a:r>
              <a:rPr lang="en-ID" sz="1600" dirty="0">
                <a:solidFill>
                  <a:srgbClr val="FF0000"/>
                </a:solidFill>
                <a:latin typeface="Consolas" panose="020B0609020204030204" pitchFamily="49" charset="0"/>
                <a:cs typeface="Consolas" panose="020B0609020204030204" pitchFamily="49" charset="0"/>
              </a:rPr>
              <a:t>http: ^1</a:t>
            </a:r>
            <a:r>
              <a:rPr lang="en-ID" dirty="0">
                <a:solidFill>
                  <a:srgbClr val="FF0000"/>
                </a:solidFill>
                <a:latin typeface="Consolas" panose="020B0609020204030204" pitchFamily="49" charset="0"/>
                <a:cs typeface="Consolas" panose="020B0609020204030204" pitchFamily="49" charset="0"/>
              </a:rPr>
              <a:t>.3.0</a:t>
            </a:r>
          </a:p>
          <a:p>
            <a:endParaRPr lang="en-ID" sz="1600" dirty="0"/>
          </a:p>
          <a:p>
            <a:r>
              <a:rPr lang="en-ID" sz="1600" dirty="0"/>
              <a:t>in page:</a:t>
            </a:r>
            <a:endParaRPr lang="en-ID" sz="1600" dirty="0">
              <a:solidFill>
                <a:srgbClr val="FF0000"/>
              </a:solidFill>
            </a:endParaRPr>
          </a:p>
          <a:p>
            <a:r>
              <a:rPr lang="en-ID" dirty="0">
                <a:solidFill>
                  <a:srgbClr val="FF0000"/>
                </a:solidFill>
                <a:latin typeface="Consolas" panose="020B0609020204030204" pitchFamily="49" charset="0"/>
                <a:cs typeface="Consolas" panose="020B0609020204030204" pitchFamily="49" charset="0"/>
              </a:rPr>
              <a:t>import</a:t>
            </a:r>
            <a:r>
              <a:rPr lang="en-ID" sz="1600" dirty="0">
                <a:solidFill>
                  <a:srgbClr val="FF0000"/>
                </a:solidFill>
                <a:latin typeface="Consolas" panose="020B0609020204030204" pitchFamily="49" charset="0"/>
                <a:cs typeface="Consolas" panose="020B0609020204030204" pitchFamily="49" charset="0"/>
              </a:rPr>
              <a:t> </a:t>
            </a:r>
            <a:r>
              <a:rPr lang="en-ID" dirty="0">
                <a:solidFill>
                  <a:srgbClr val="FF0000"/>
                </a:solidFill>
                <a:latin typeface="Consolas" panose="020B0609020204030204" pitchFamily="49" charset="0"/>
                <a:cs typeface="Consolas" panose="020B0609020204030204" pitchFamily="49" charset="0"/>
              </a:rPr>
              <a:t>'</a:t>
            </a:r>
            <a:r>
              <a:rPr lang="en-ID" dirty="0" err="1">
                <a:solidFill>
                  <a:srgbClr val="FF0000"/>
                </a:solidFill>
                <a:latin typeface="Consolas" panose="020B0609020204030204" pitchFamily="49" charset="0"/>
                <a:cs typeface="Consolas" panose="020B0609020204030204" pitchFamily="49" charset="0"/>
              </a:rPr>
              <a:t>package:http</a:t>
            </a:r>
            <a:r>
              <a:rPr lang="en-ID" dirty="0">
                <a:solidFill>
                  <a:srgbClr val="FF0000"/>
                </a:solidFill>
                <a:latin typeface="Consolas" panose="020B0609020204030204" pitchFamily="49" charset="0"/>
                <a:cs typeface="Consolas" panose="020B0609020204030204" pitchFamily="49" charset="0"/>
              </a:rPr>
              <a:t>/</a:t>
            </a:r>
            <a:r>
              <a:rPr lang="en-ID" dirty="0" err="1">
                <a:solidFill>
                  <a:srgbClr val="FF0000"/>
                </a:solidFill>
                <a:latin typeface="Consolas" panose="020B0609020204030204" pitchFamily="49" charset="0"/>
                <a:cs typeface="Consolas" panose="020B0609020204030204" pitchFamily="49" charset="0"/>
              </a:rPr>
              <a:t>http.dart</a:t>
            </a:r>
            <a:r>
              <a:rPr lang="en-ID" dirty="0">
                <a:solidFill>
                  <a:srgbClr val="FF0000"/>
                </a:solidFill>
                <a:latin typeface="Consolas" panose="020B0609020204030204" pitchFamily="49" charset="0"/>
                <a:cs typeface="Consolas" panose="020B0609020204030204" pitchFamily="49" charset="0"/>
              </a:rPr>
              <a:t>'</a:t>
            </a:r>
            <a:r>
              <a:rPr lang="en-ID" sz="1600" dirty="0">
                <a:solidFill>
                  <a:srgbClr val="FF0000"/>
                </a:solidFill>
                <a:latin typeface="Consolas" panose="020B0609020204030204" pitchFamily="49" charset="0"/>
                <a:cs typeface="Consolas" panose="020B0609020204030204" pitchFamily="49" charset="0"/>
              </a:rPr>
              <a:t> </a:t>
            </a:r>
            <a:r>
              <a:rPr lang="en-ID" dirty="0">
                <a:solidFill>
                  <a:srgbClr val="FF0000"/>
                </a:solidFill>
                <a:latin typeface="Consolas" panose="020B0609020204030204" pitchFamily="49" charset="0"/>
                <a:cs typeface="Consolas" panose="020B0609020204030204" pitchFamily="49" charset="0"/>
              </a:rPr>
              <a:t>as</a:t>
            </a:r>
            <a:r>
              <a:rPr lang="en-ID" sz="1600" dirty="0">
                <a:solidFill>
                  <a:srgbClr val="FF0000"/>
                </a:solidFill>
                <a:latin typeface="Consolas" panose="020B0609020204030204" pitchFamily="49" charset="0"/>
                <a:cs typeface="Consolas" panose="020B0609020204030204" pitchFamily="49" charset="0"/>
              </a:rPr>
              <a:t> </a:t>
            </a:r>
            <a:r>
              <a:rPr lang="en-ID" dirty="0">
                <a:solidFill>
                  <a:srgbClr val="FF0000"/>
                </a:solidFill>
                <a:latin typeface="Consolas" panose="020B0609020204030204" pitchFamily="49" charset="0"/>
                <a:cs typeface="Consolas" panose="020B0609020204030204" pitchFamily="49" charset="0"/>
              </a:rPr>
              <a:t>http;</a:t>
            </a:r>
          </a:p>
          <a:p>
            <a:endParaRPr lang="en-ID" sz="1600" dirty="0"/>
          </a:p>
          <a:p>
            <a:r>
              <a:rPr lang="en-ID" sz="1600" dirty="0"/>
              <a:t>in android/app/</a:t>
            </a:r>
            <a:r>
              <a:rPr lang="en-ID" sz="1600" dirty="0" err="1"/>
              <a:t>src</a:t>
            </a:r>
            <a:r>
              <a:rPr lang="en-ID" sz="1600" dirty="0"/>
              <a:t>/main/</a:t>
            </a:r>
            <a:r>
              <a:rPr lang="en-ID" sz="1600" dirty="0" err="1"/>
              <a:t>AndroidManifest.xml</a:t>
            </a:r>
            <a:endParaRPr lang="en-ID" sz="1600" dirty="0">
              <a:solidFill>
                <a:srgbClr val="FF0000"/>
              </a:solidFill>
            </a:endParaRPr>
          </a:p>
          <a:p>
            <a:r>
              <a:rPr lang="en-ID" sz="1600" dirty="0">
                <a:solidFill>
                  <a:srgbClr val="FF0000"/>
                </a:solidFill>
                <a:latin typeface="Consolas" panose="020B0609020204030204" pitchFamily="49" charset="0"/>
                <a:cs typeface="Consolas" panose="020B0609020204030204" pitchFamily="49" charset="0"/>
              </a:rPr>
              <a:t>&lt;uses-permission </a:t>
            </a:r>
            <a:r>
              <a:rPr lang="en-ID" dirty="0" err="1">
                <a:solidFill>
                  <a:srgbClr val="FF0000"/>
                </a:solidFill>
                <a:latin typeface="Consolas" panose="020B0609020204030204" pitchFamily="49" charset="0"/>
                <a:cs typeface="Consolas" panose="020B0609020204030204" pitchFamily="49" charset="0"/>
              </a:rPr>
              <a:t>android:name</a:t>
            </a:r>
            <a:r>
              <a:rPr lang="en-ID" dirty="0">
                <a:solidFill>
                  <a:srgbClr val="FF0000"/>
                </a:solidFill>
                <a:latin typeface="Consolas" panose="020B0609020204030204" pitchFamily="49" charset="0"/>
                <a:cs typeface="Consolas" panose="020B0609020204030204" pitchFamily="49" charset="0"/>
              </a:rPr>
              <a:t>="</a:t>
            </a:r>
            <a:r>
              <a:rPr lang="en-ID" dirty="0" err="1">
                <a:solidFill>
                  <a:srgbClr val="FF0000"/>
                </a:solidFill>
                <a:latin typeface="Consolas" panose="020B0609020204030204" pitchFamily="49" charset="0"/>
                <a:cs typeface="Consolas" panose="020B0609020204030204" pitchFamily="49" charset="0"/>
              </a:rPr>
              <a:t>android.permission.INTERNET</a:t>
            </a:r>
            <a:r>
              <a:rPr lang="en-ID" dirty="0">
                <a:solidFill>
                  <a:srgbClr val="FF0000"/>
                </a:solidFill>
                <a:latin typeface="Consolas" panose="020B0609020204030204" pitchFamily="49" charset="0"/>
                <a:cs typeface="Consolas" panose="020B0609020204030204" pitchFamily="49" charset="0"/>
              </a:rPr>
              <a:t>"</a:t>
            </a:r>
            <a:r>
              <a:rPr lang="en-ID" sz="1600" dirty="0">
                <a:solidFill>
                  <a:srgbClr val="FF0000"/>
                </a:solidFill>
                <a:latin typeface="Consolas" panose="020B0609020204030204" pitchFamily="49" charset="0"/>
                <a:cs typeface="Consolas" panose="020B0609020204030204" pitchFamily="49" charset="0"/>
              </a:rPr>
              <a:t> /&gt;</a:t>
            </a:r>
          </a:p>
          <a:p>
            <a:endParaRPr lang="en-ID" sz="1600" dirty="0"/>
          </a:p>
          <a:p>
            <a:endParaRPr lang="en-ID" sz="1600" dirty="0"/>
          </a:p>
          <a:p>
            <a:br>
              <a:rPr lang="en-ID" sz="1600" dirty="0"/>
            </a:b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Fetching data</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287383" y="771898"/>
            <a:ext cx="8856617" cy="3739600"/>
          </a:xfrm>
          <a:prstGeom prst="rect">
            <a:avLst/>
          </a:prstGeom>
        </p:spPr>
        <p:txBody>
          <a:bodyPr vert="horz" lIns="91440" tIns="45720" rIns="91440" bIns="45720" rtlCol="0">
            <a:noAutofit/>
          </a:bodyPr>
          <a:lstStyle/>
          <a:p>
            <a:r>
              <a:rPr lang="en-US" sz="1600" dirty="0"/>
              <a:t>For simplifying, first,	 JSON data will be read as String and just show it in the page.	</a:t>
            </a:r>
          </a:p>
          <a:p>
            <a:endParaRPr lang="en-US" sz="1600" dirty="0"/>
          </a:p>
          <a:p>
            <a:r>
              <a:rPr lang="en-ID" dirty="0">
                <a:solidFill>
                  <a:srgbClr val="FF0000"/>
                </a:solidFill>
                <a:latin typeface="Consolas" panose="020B0609020204030204" pitchFamily="49" charset="0"/>
                <a:cs typeface="Consolas" panose="020B0609020204030204" pitchFamily="49" charset="0"/>
              </a:rPr>
              <a:t>String _temp = 'waiting API respond…';</a:t>
            </a:r>
          </a:p>
          <a:p>
            <a:r>
              <a:rPr lang="en-ID" dirty="0">
                <a:solidFill>
                  <a:srgbClr val="FF0000"/>
                </a:solidFill>
                <a:latin typeface="Consolas" panose="020B0609020204030204" pitchFamily="49" charset="0"/>
                <a:cs typeface="Consolas" panose="020B0609020204030204" pitchFamily="49" charset="0"/>
              </a:rPr>
              <a:t> Future&lt;String&gt; </a:t>
            </a:r>
            <a:r>
              <a:rPr lang="en-ID" dirty="0" err="1">
                <a:solidFill>
                  <a:srgbClr val="FF0000"/>
                </a:solidFill>
                <a:latin typeface="Consolas" panose="020B0609020204030204" pitchFamily="49" charset="0"/>
                <a:cs typeface="Consolas" panose="020B0609020204030204" pitchFamily="49" charset="0"/>
              </a:rPr>
              <a:t>fetchData</a:t>
            </a:r>
            <a:r>
              <a:rPr lang="en-ID" dirty="0">
                <a:solidFill>
                  <a:srgbClr val="FF0000"/>
                </a:solidFill>
                <a:latin typeface="Consolas" panose="020B0609020204030204" pitchFamily="49" charset="0"/>
                <a:cs typeface="Consolas" panose="020B0609020204030204" pitchFamily="49" charset="0"/>
              </a:rPr>
              <a:t>() async {</a:t>
            </a:r>
          </a:p>
          <a:p>
            <a:r>
              <a:rPr lang="en-ID" dirty="0">
                <a:solidFill>
                  <a:srgbClr val="FF0000"/>
                </a:solidFill>
                <a:latin typeface="Consolas" panose="020B0609020204030204" pitchFamily="49" charset="0"/>
                <a:cs typeface="Consolas" panose="020B0609020204030204" pitchFamily="49" charset="0"/>
              </a:rPr>
              <a:t>  final response = await http</a:t>
            </a:r>
          </a:p>
          <a:p>
            <a:r>
              <a:rPr lang="en-ID" dirty="0">
                <a:solidFill>
                  <a:srgbClr val="FF0000"/>
                </a:solidFill>
                <a:latin typeface="Consolas" panose="020B0609020204030204" pitchFamily="49" charset="0"/>
                <a:cs typeface="Consolas" panose="020B0609020204030204" pitchFamily="49" charset="0"/>
              </a:rPr>
              <a:t>    .get(</a:t>
            </a:r>
            <a:r>
              <a:rPr lang="en-ID" dirty="0" err="1">
                <a:solidFill>
                  <a:srgbClr val="FF0000"/>
                </a:solidFill>
                <a:latin typeface="Consolas" panose="020B0609020204030204" pitchFamily="49" charset="0"/>
                <a:cs typeface="Consolas" panose="020B0609020204030204" pitchFamily="49" charset="0"/>
              </a:rPr>
              <a:t>Uri.parse</a:t>
            </a:r>
            <a:r>
              <a:rPr lang="en-ID" dirty="0">
                <a:solidFill>
                  <a:srgbClr val="FF0000"/>
                </a:solidFill>
                <a:latin typeface="Consolas" panose="020B0609020204030204" pitchFamily="49" charset="0"/>
                <a:cs typeface="Consolas" panose="020B0609020204030204" pitchFamily="49" charset="0"/>
              </a:rPr>
              <a:t>("https://</a:t>
            </a:r>
            <a:r>
              <a:rPr lang="en-ID" dirty="0" err="1">
                <a:solidFill>
                  <a:srgbClr val="FF0000"/>
                </a:solidFill>
                <a:latin typeface="Consolas" panose="020B0609020204030204" pitchFamily="49" charset="0"/>
                <a:cs typeface="Consolas" panose="020B0609020204030204" pitchFamily="49" charset="0"/>
              </a:rPr>
              <a:t>ubaya.xyz</a:t>
            </a:r>
            <a:r>
              <a:rPr lang="en-ID" dirty="0">
                <a:solidFill>
                  <a:srgbClr val="FF0000"/>
                </a:solidFill>
                <a:latin typeface="Consolas" panose="020B0609020204030204" pitchFamily="49" charset="0"/>
                <a:cs typeface="Consolas" panose="020B0609020204030204" pitchFamily="49" charset="0"/>
              </a:rPr>
              <a:t>/flutter/[</a:t>
            </a:r>
            <a:r>
              <a:rPr lang="en-ID" dirty="0" err="1">
                <a:solidFill>
                  <a:srgbClr val="FF0000"/>
                </a:solidFill>
                <a:latin typeface="Consolas" panose="020B0609020204030204" pitchFamily="49" charset="0"/>
                <a:cs typeface="Consolas" panose="020B0609020204030204" pitchFamily="49" charset="0"/>
              </a:rPr>
              <a:t>nrp</a:t>
            </a:r>
            <a:r>
              <a:rPr lang="en-ID" dirty="0">
                <a:solidFill>
                  <a:srgbClr val="FF0000"/>
                </a:solidFill>
                <a:latin typeface="Consolas" panose="020B0609020204030204" pitchFamily="49" charset="0"/>
                <a:cs typeface="Consolas" panose="020B0609020204030204" pitchFamily="49" charset="0"/>
              </a:rPr>
              <a:t>]/</a:t>
            </a:r>
            <a:r>
              <a:rPr lang="en-ID" dirty="0" err="1">
                <a:solidFill>
                  <a:srgbClr val="FF0000"/>
                </a:solidFill>
                <a:latin typeface="Consolas" panose="020B0609020204030204" pitchFamily="49" charset="0"/>
                <a:cs typeface="Consolas" panose="020B0609020204030204" pitchFamily="49" charset="0"/>
              </a:rPr>
              <a:t>movielist.php</a:t>
            </a:r>
            <a:r>
              <a:rPr lang="en-ID" dirty="0">
                <a:solidFill>
                  <a:srgbClr val="FF0000"/>
                </a:solidFill>
                <a:latin typeface="Consolas" panose="020B0609020204030204" pitchFamily="49" charset="0"/>
                <a:cs typeface="Consolas" panose="020B0609020204030204" pitchFamily="49" charset="0"/>
              </a:rPr>
              <a:t>"));</a:t>
            </a:r>
          </a:p>
          <a:p>
            <a:r>
              <a:rPr lang="en-ID" dirty="0">
                <a:solidFill>
                  <a:srgbClr val="FF0000"/>
                </a:solidFill>
                <a:latin typeface="Consolas" panose="020B0609020204030204" pitchFamily="49" charset="0"/>
                <a:cs typeface="Consolas" panose="020B0609020204030204" pitchFamily="49" charset="0"/>
              </a:rPr>
              <a:t>  if (</a:t>
            </a:r>
            <a:r>
              <a:rPr lang="en-ID" dirty="0" err="1">
                <a:solidFill>
                  <a:srgbClr val="FF0000"/>
                </a:solidFill>
                <a:latin typeface="Consolas" panose="020B0609020204030204" pitchFamily="49" charset="0"/>
                <a:cs typeface="Consolas" panose="020B0609020204030204" pitchFamily="49" charset="0"/>
              </a:rPr>
              <a:t>response.statusCode</a:t>
            </a:r>
            <a:r>
              <a:rPr lang="en-ID" dirty="0">
                <a:solidFill>
                  <a:srgbClr val="FF0000"/>
                </a:solidFill>
                <a:latin typeface="Consolas" panose="020B0609020204030204" pitchFamily="49" charset="0"/>
                <a:cs typeface="Consolas" panose="020B0609020204030204" pitchFamily="49" charset="0"/>
              </a:rPr>
              <a:t> == 200) {</a:t>
            </a:r>
          </a:p>
          <a:p>
            <a:r>
              <a:rPr lang="en-ID" dirty="0">
                <a:solidFill>
                  <a:srgbClr val="FF0000"/>
                </a:solidFill>
                <a:latin typeface="Consolas" panose="020B0609020204030204" pitchFamily="49" charset="0"/>
                <a:cs typeface="Consolas" panose="020B0609020204030204" pitchFamily="49" charset="0"/>
              </a:rPr>
              <a:t>   return </a:t>
            </a:r>
            <a:r>
              <a:rPr lang="en-ID" dirty="0" err="1">
                <a:solidFill>
                  <a:srgbClr val="FF0000"/>
                </a:solidFill>
                <a:latin typeface="Consolas" panose="020B0609020204030204" pitchFamily="49" charset="0"/>
                <a:cs typeface="Consolas" panose="020B0609020204030204" pitchFamily="49" charset="0"/>
              </a:rPr>
              <a:t>response.body</a:t>
            </a:r>
            <a:r>
              <a:rPr lang="en-ID" dirty="0">
                <a:solidFill>
                  <a:srgbClr val="FF0000"/>
                </a:solidFill>
                <a:latin typeface="Consolas" panose="020B0609020204030204" pitchFamily="49" charset="0"/>
                <a:cs typeface="Consolas" panose="020B0609020204030204" pitchFamily="49" charset="0"/>
              </a:rPr>
              <a:t>;</a:t>
            </a:r>
          </a:p>
          <a:p>
            <a:r>
              <a:rPr lang="en-ID" dirty="0">
                <a:solidFill>
                  <a:srgbClr val="FF0000"/>
                </a:solidFill>
                <a:latin typeface="Consolas" panose="020B0609020204030204" pitchFamily="49" charset="0"/>
                <a:cs typeface="Consolas" panose="020B0609020204030204" pitchFamily="49" charset="0"/>
              </a:rPr>
              <a:t>  } else {</a:t>
            </a:r>
          </a:p>
          <a:p>
            <a:r>
              <a:rPr lang="en-ID" dirty="0">
                <a:solidFill>
                  <a:srgbClr val="FF0000"/>
                </a:solidFill>
                <a:latin typeface="Consolas" panose="020B0609020204030204" pitchFamily="49" charset="0"/>
                <a:cs typeface="Consolas" panose="020B0609020204030204" pitchFamily="49" charset="0"/>
              </a:rPr>
              <a:t>   throw Exception('Failed to read API');</a:t>
            </a:r>
          </a:p>
          <a:p>
            <a:r>
              <a:rPr lang="en-ID" dirty="0">
                <a:solidFill>
                  <a:srgbClr val="FF0000"/>
                </a:solidFill>
                <a:latin typeface="Consolas" panose="020B0609020204030204" pitchFamily="49" charset="0"/>
                <a:cs typeface="Consolas" panose="020B0609020204030204" pitchFamily="49" charset="0"/>
              </a:rPr>
              <a:t>  }</a:t>
            </a:r>
          </a:p>
          <a:p>
            <a:r>
              <a:rPr lang="en-ID" dirty="0">
                <a:solidFill>
                  <a:srgbClr val="FF0000"/>
                </a:solidFill>
                <a:latin typeface="Consolas" panose="020B0609020204030204" pitchFamily="49" charset="0"/>
                <a:cs typeface="Consolas" panose="020B0609020204030204" pitchFamily="49" charset="0"/>
              </a:rPr>
              <a:t> }</a:t>
            </a:r>
          </a:p>
          <a:p>
            <a:endParaRPr lang="en-ID" dirty="0">
              <a:solidFill>
                <a:srgbClr val="FF0000"/>
              </a:solidFill>
              <a:latin typeface="Consolas" panose="020B0609020204030204" pitchFamily="49" charset="0"/>
              <a:cs typeface="Consolas" panose="020B0609020204030204" pitchFamily="49" charset="0"/>
            </a:endParaRPr>
          </a:p>
          <a:p>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cxnSp>
        <p:nvCxnSpPr>
          <p:cNvPr id="4" name="Straight Arrow Connector 3">
            <a:extLst>
              <a:ext uri="{FF2B5EF4-FFF2-40B4-BE49-F238E27FC236}">
                <a16:creationId xmlns:a16="http://schemas.microsoft.com/office/drawing/2014/main" id="{3D3EC68E-8DE8-E340-ADE8-FD6A6840ACB0}"/>
              </a:ext>
            </a:extLst>
          </p:cNvPr>
          <p:cNvCxnSpPr>
            <a:cxnSpLocks/>
          </p:cNvCxnSpPr>
          <p:nvPr/>
        </p:nvCxnSpPr>
        <p:spPr>
          <a:xfrm>
            <a:off x="5503817" y="1480232"/>
            <a:ext cx="108668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35588B7-27DB-1D4B-9E1B-181EC8A85D39}"/>
              </a:ext>
            </a:extLst>
          </p:cNvPr>
          <p:cNvSpPr txBox="1"/>
          <p:nvPr/>
        </p:nvSpPr>
        <p:spPr>
          <a:xfrm>
            <a:off x="6590500" y="1225897"/>
            <a:ext cx="1958196" cy="369332"/>
          </a:xfrm>
          <a:prstGeom prst="rect">
            <a:avLst/>
          </a:prstGeom>
          <a:noFill/>
        </p:spPr>
        <p:txBody>
          <a:bodyPr wrap="square" rtlCol="0">
            <a:spAutoFit/>
          </a:bodyPr>
          <a:lstStyle/>
          <a:p>
            <a:r>
              <a:rPr lang="en-US" dirty="0"/>
              <a:t>Show at a Text</a:t>
            </a:r>
          </a:p>
        </p:txBody>
      </p:sp>
    </p:spTree>
    <p:extLst>
      <p:ext uri="{BB962C8B-B14F-4D97-AF65-F5344CB8AC3E}">
        <p14:creationId xmlns:p14="http://schemas.microsoft.com/office/powerpoint/2010/main" val="354810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Call </a:t>
            </a:r>
            <a:r>
              <a:rPr lang="en-US" sz="3600" b="1" dirty="0" err="1">
                <a:solidFill>
                  <a:srgbClr val="000090"/>
                </a:solidFill>
              </a:rPr>
              <a:t>fetchdata</a:t>
            </a:r>
            <a:r>
              <a:rPr lang="en-US" sz="3600" b="1" dirty="0">
                <a:solidFill>
                  <a:srgbClr val="000090"/>
                </a:solidFill>
              </a:rPr>
              <a:t> and do </a:t>
            </a:r>
            <a:r>
              <a:rPr lang="en-US" sz="3600" b="1" dirty="0" err="1">
                <a:solidFill>
                  <a:srgbClr val="000090"/>
                </a:solidFill>
              </a:rPr>
              <a:t>setState</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600" dirty="0"/>
              <a:t>Call </a:t>
            </a:r>
            <a:r>
              <a:rPr lang="en-US" sz="1600" dirty="0" err="1"/>
              <a:t>fetchData</a:t>
            </a:r>
            <a:r>
              <a:rPr lang="en-US" sz="1600" dirty="0"/>
              <a:t> function and if the response came,</a:t>
            </a:r>
          </a:p>
          <a:p>
            <a:r>
              <a:rPr lang="en-US" sz="1600" dirty="0"/>
              <a:t>Do </a:t>
            </a:r>
            <a:r>
              <a:rPr lang="en-US" sz="1600" dirty="0" err="1"/>
              <a:t>setState</a:t>
            </a:r>
            <a:r>
              <a:rPr lang="en-US" sz="1600" dirty="0"/>
              <a:t> and update the String variable.</a:t>
            </a:r>
          </a:p>
          <a:p>
            <a:br>
              <a:rPr lang="en-US" sz="1600" dirty="0"/>
            </a:br>
            <a:r>
              <a:rPr lang="en-ID" sz="1400" dirty="0" err="1">
                <a:solidFill>
                  <a:srgbClr val="FF0000"/>
                </a:solidFill>
                <a:latin typeface="Consolas" panose="020B0609020204030204" pitchFamily="49" charset="0"/>
                <a:cs typeface="Consolas" panose="020B0609020204030204" pitchFamily="49" charset="0"/>
              </a:rPr>
              <a:t>bacaData</a:t>
            </a:r>
            <a:r>
              <a:rPr lang="en-ID" sz="1400" dirty="0">
                <a:solidFill>
                  <a:srgbClr val="FF0000"/>
                </a:solidFill>
                <a:latin typeface="Consolas" panose="020B0609020204030204" pitchFamily="49" charset="0"/>
                <a:cs typeface="Consolas" panose="020B0609020204030204" pitchFamily="49" charset="0"/>
              </a:rPr>
              <a:t>() {</a:t>
            </a:r>
          </a:p>
          <a:p>
            <a:r>
              <a:rPr lang="en-ID" sz="1400" dirty="0">
                <a:solidFill>
                  <a:srgbClr val="FF0000"/>
                </a:solidFill>
                <a:latin typeface="Consolas" panose="020B0609020204030204" pitchFamily="49" charset="0"/>
                <a:cs typeface="Consolas" panose="020B0609020204030204" pitchFamily="49" charset="0"/>
              </a:rPr>
              <a:t>  Future&lt;String&gt; data = </a:t>
            </a:r>
            <a:r>
              <a:rPr lang="en-ID" sz="1400" dirty="0" err="1">
                <a:solidFill>
                  <a:srgbClr val="FF0000"/>
                </a:solidFill>
                <a:latin typeface="Consolas" panose="020B0609020204030204" pitchFamily="49" charset="0"/>
                <a:cs typeface="Consolas" panose="020B0609020204030204" pitchFamily="49" charset="0"/>
              </a:rPr>
              <a:t>fetchData</a:t>
            </a:r>
            <a:r>
              <a:rPr lang="en-ID" sz="1400" dirty="0">
                <a:solidFill>
                  <a:srgbClr val="FF0000"/>
                </a:solidFill>
                <a:latin typeface="Consolas" panose="020B0609020204030204" pitchFamily="49" charset="0"/>
                <a:cs typeface="Consolas" panose="020B0609020204030204" pitchFamily="49" charset="0"/>
              </a:rPr>
              <a:t>();</a:t>
            </a:r>
          </a:p>
          <a:p>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data.then</a:t>
            </a:r>
            <a:r>
              <a:rPr lang="en-ID" sz="1400" dirty="0">
                <a:solidFill>
                  <a:srgbClr val="FF0000"/>
                </a:solidFill>
                <a:latin typeface="Consolas" panose="020B0609020204030204" pitchFamily="49" charset="0"/>
                <a:cs typeface="Consolas" panose="020B0609020204030204" pitchFamily="49" charset="0"/>
              </a:rPr>
              <a:t>((value) {</a:t>
            </a:r>
          </a:p>
          <a:p>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setState</a:t>
            </a:r>
            <a:r>
              <a:rPr lang="en-ID" sz="1400" dirty="0">
                <a:solidFill>
                  <a:srgbClr val="FF0000"/>
                </a:solidFill>
                <a:latin typeface="Consolas" panose="020B0609020204030204" pitchFamily="49" charset="0"/>
                <a:cs typeface="Consolas" panose="020B0609020204030204" pitchFamily="49" charset="0"/>
              </a:rPr>
              <a:t>(() {</a:t>
            </a:r>
          </a:p>
          <a:p>
            <a:r>
              <a:rPr lang="en-ID" sz="1400" dirty="0">
                <a:solidFill>
                  <a:srgbClr val="FF0000"/>
                </a:solidFill>
                <a:latin typeface="Consolas" panose="020B0609020204030204" pitchFamily="49" charset="0"/>
                <a:cs typeface="Consolas" panose="020B0609020204030204" pitchFamily="49" charset="0"/>
              </a:rPr>
              <a:t>    _temp = value;</a:t>
            </a:r>
          </a:p>
          <a:p>
            <a:r>
              <a:rPr lang="en-ID" sz="1400" dirty="0">
                <a:solidFill>
                  <a:srgbClr val="FF0000"/>
                </a:solidFill>
                <a:latin typeface="Consolas" panose="020B0609020204030204" pitchFamily="49" charset="0"/>
                <a:cs typeface="Consolas" panose="020B0609020204030204" pitchFamily="49" charset="0"/>
              </a:rPr>
              <a:t>   });</a:t>
            </a:r>
          </a:p>
          <a:p>
            <a:r>
              <a:rPr lang="en-ID" sz="1400" dirty="0">
                <a:solidFill>
                  <a:srgbClr val="FF0000"/>
                </a:solidFill>
                <a:latin typeface="Consolas" panose="020B0609020204030204" pitchFamily="49" charset="0"/>
                <a:cs typeface="Consolas" panose="020B0609020204030204" pitchFamily="49" charset="0"/>
              </a:rPr>
              <a:t>  });</a:t>
            </a:r>
          </a:p>
          <a:p>
            <a:r>
              <a:rPr lang="en-ID" sz="1400" dirty="0">
                <a:solidFill>
                  <a:srgbClr val="FF0000"/>
                </a:solidFill>
                <a:latin typeface="Consolas" panose="020B0609020204030204" pitchFamily="49" charset="0"/>
                <a:cs typeface="Consolas" panose="020B0609020204030204" pitchFamily="49" charset="0"/>
              </a:rPr>
              <a:t> }</a:t>
            </a:r>
          </a:p>
          <a:p>
            <a:endParaRPr lang="en-ID" sz="1400" dirty="0">
              <a:solidFill>
                <a:srgbClr val="FF0000"/>
              </a:solidFill>
              <a:latin typeface="Consolas" panose="020B0609020204030204" pitchFamily="49" charset="0"/>
              <a:cs typeface="Consolas" panose="020B0609020204030204" pitchFamily="49" charset="0"/>
            </a:endParaRPr>
          </a:p>
          <a:p>
            <a:r>
              <a:rPr lang="en-ID" sz="1400" dirty="0">
                <a:solidFill>
                  <a:srgbClr val="FF0000"/>
                </a:solidFill>
                <a:latin typeface="Consolas" panose="020B0609020204030204" pitchFamily="49" charset="0"/>
                <a:cs typeface="Consolas" panose="020B0609020204030204" pitchFamily="49" charset="0"/>
              </a:rPr>
              <a:t>@override</a:t>
            </a:r>
          </a:p>
          <a:p>
            <a:r>
              <a:rPr lang="en-ID" sz="1400" dirty="0">
                <a:solidFill>
                  <a:srgbClr val="FF0000"/>
                </a:solidFill>
                <a:latin typeface="Consolas" panose="020B0609020204030204" pitchFamily="49" charset="0"/>
                <a:cs typeface="Consolas" panose="020B0609020204030204" pitchFamily="49" charset="0"/>
              </a:rPr>
              <a:t> void </a:t>
            </a:r>
            <a:r>
              <a:rPr lang="en-ID" sz="1400" dirty="0" err="1">
                <a:solidFill>
                  <a:srgbClr val="FF0000"/>
                </a:solidFill>
                <a:latin typeface="Consolas" panose="020B0609020204030204" pitchFamily="49" charset="0"/>
                <a:cs typeface="Consolas" panose="020B0609020204030204" pitchFamily="49" charset="0"/>
              </a:rPr>
              <a:t>initState</a:t>
            </a:r>
            <a:r>
              <a:rPr lang="en-ID" sz="1400" dirty="0">
                <a:solidFill>
                  <a:srgbClr val="FF0000"/>
                </a:solidFill>
                <a:latin typeface="Consolas" panose="020B0609020204030204" pitchFamily="49" charset="0"/>
                <a:cs typeface="Consolas" panose="020B0609020204030204" pitchFamily="49" charset="0"/>
              </a:rPr>
              <a:t>() {</a:t>
            </a:r>
          </a:p>
          <a:p>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super.initState</a:t>
            </a:r>
            <a:r>
              <a:rPr lang="en-ID" sz="1400" dirty="0">
                <a:solidFill>
                  <a:srgbClr val="FF0000"/>
                </a:solidFill>
                <a:latin typeface="Consolas" panose="020B0609020204030204" pitchFamily="49" charset="0"/>
                <a:cs typeface="Consolas" panose="020B0609020204030204" pitchFamily="49" charset="0"/>
              </a:rPr>
              <a:t>();</a:t>
            </a:r>
          </a:p>
          <a:p>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bacaData</a:t>
            </a:r>
            <a:r>
              <a:rPr lang="en-ID" sz="1400" dirty="0">
                <a:solidFill>
                  <a:srgbClr val="FF0000"/>
                </a:solidFill>
                <a:latin typeface="Consolas" panose="020B0609020204030204" pitchFamily="49" charset="0"/>
                <a:cs typeface="Consolas" panose="020B0609020204030204" pitchFamily="49" charset="0"/>
              </a:rPr>
              <a:t>();</a:t>
            </a:r>
          </a:p>
          <a:p>
            <a:r>
              <a:rPr lang="en-ID" sz="1400" dirty="0">
                <a:solidFill>
                  <a:srgbClr val="FF0000"/>
                </a:solidFill>
                <a:latin typeface="Consolas" panose="020B0609020204030204" pitchFamily="49" charset="0"/>
                <a:cs typeface="Consolas" panose="020B0609020204030204" pitchFamily="49" charset="0"/>
              </a:rPr>
              <a:t> }</a:t>
            </a:r>
          </a:p>
          <a:p>
            <a:br>
              <a:rPr lang="en-ID" sz="1400" dirty="0"/>
            </a:br>
            <a:endParaRPr lang="en-ID" sz="1400" dirty="0"/>
          </a:p>
          <a:p>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2C86867-5122-7549-B7BB-9B71AF565E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2621" y="1075508"/>
            <a:ext cx="1941379" cy="4005489"/>
          </a:xfrm>
          <a:prstGeom prst="rect">
            <a:avLst/>
          </a:prstGeom>
        </p:spPr>
      </p:pic>
    </p:spTree>
    <p:extLst>
      <p:ext uri="{BB962C8B-B14F-4D97-AF65-F5344CB8AC3E}">
        <p14:creationId xmlns:p14="http://schemas.microsoft.com/office/powerpoint/2010/main" val="288650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4400" b="1" dirty="0">
                <a:solidFill>
                  <a:schemeClr val="accent1">
                    <a:lumMod val="20000"/>
                    <a:lumOff val="80000"/>
                  </a:schemeClr>
                </a:solidFill>
              </a:rPr>
              <a:t>CONVERTING JSON</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04</a:t>
            </a:r>
          </a:p>
        </p:txBody>
      </p:sp>
    </p:spTree>
    <p:extLst>
      <p:ext uri="{BB962C8B-B14F-4D97-AF65-F5344CB8AC3E}">
        <p14:creationId xmlns:p14="http://schemas.microsoft.com/office/powerpoint/2010/main" val="1147699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Convert JSON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lang="en-US" sz="1600" dirty="0"/>
              <a:t>In order to make JSON data easier to handle, it is suggested to convert it into array of object.</a:t>
            </a:r>
          </a:p>
          <a:p>
            <a:r>
              <a:rPr kumimoji="0" lang="en-US" sz="1600" b="0" i="0" u="none" strike="noStrike" kern="1200" cap="none" spc="0" normalizeH="0" baseline="0" noProof="0" dirty="0">
                <a:ln>
                  <a:noFill/>
                </a:ln>
                <a:solidFill>
                  <a:schemeClr val="tx1"/>
                </a:solidFill>
                <a:effectLst/>
                <a:uLnTx/>
                <a:uFillTx/>
                <a:latin typeface="+mn-lt"/>
                <a:ea typeface="+mn-ea"/>
                <a:cs typeface="+mn-cs"/>
              </a:rPr>
              <a:t>Create a file that define the class. ex: /class/</a:t>
            </a:r>
            <a:r>
              <a:rPr kumimoji="0" lang="en-US" sz="1600" b="0" i="0" u="none" strike="noStrike" kern="1200" cap="none" spc="0" normalizeH="0" baseline="0" noProof="0" dirty="0" err="1">
                <a:ln>
                  <a:noFill/>
                </a:ln>
                <a:solidFill>
                  <a:schemeClr val="tx1"/>
                </a:solidFill>
                <a:effectLst/>
                <a:uLnTx/>
                <a:uFillTx/>
                <a:latin typeface="+mn-lt"/>
                <a:ea typeface="+mn-ea"/>
                <a:cs typeface="+mn-cs"/>
              </a:rPr>
              <a:t>popmovie.dart</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p>
            <a:endParaRPr kumimoji="0" lang="en-US" sz="1600" b="0" i="0" u="none" strike="noStrike" kern="1200" cap="none" spc="0" normalizeH="0" baseline="0" noProof="0" dirty="0">
              <a:ln>
                <a:noFill/>
              </a:ln>
              <a:solidFill>
                <a:schemeClr val="tx1"/>
              </a:solidFill>
              <a:effectLst/>
              <a:uLnTx/>
              <a:uFillTx/>
              <a:latin typeface="+mn-lt"/>
              <a:ea typeface="+mn-ea"/>
              <a:cs typeface="+mn-cs"/>
            </a:endParaRPr>
          </a:p>
          <a:p>
            <a:r>
              <a:rPr lang="en-ID" sz="1200" dirty="0">
                <a:solidFill>
                  <a:srgbClr val="FF0000"/>
                </a:solidFill>
                <a:latin typeface="Consolas" panose="020B0609020204030204" pitchFamily="49" charset="0"/>
                <a:cs typeface="Consolas" panose="020B0609020204030204" pitchFamily="49" charset="0"/>
              </a:rPr>
              <a:t>class </a:t>
            </a:r>
            <a:r>
              <a:rPr lang="en-ID" sz="1200" dirty="0" err="1">
                <a:solidFill>
                  <a:srgbClr val="FF0000"/>
                </a:solidFill>
                <a:latin typeface="Consolas" panose="020B0609020204030204" pitchFamily="49" charset="0"/>
                <a:cs typeface="Consolas" panose="020B0609020204030204" pitchFamily="49" charset="0"/>
              </a:rPr>
              <a:t>PopMovie</a:t>
            </a:r>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int id;</a:t>
            </a:r>
          </a:p>
          <a:p>
            <a:r>
              <a:rPr lang="en-ID" sz="1200" dirty="0">
                <a:solidFill>
                  <a:srgbClr val="FF0000"/>
                </a:solidFill>
                <a:latin typeface="Consolas" panose="020B0609020204030204" pitchFamily="49" charset="0"/>
                <a:cs typeface="Consolas" panose="020B0609020204030204" pitchFamily="49" charset="0"/>
              </a:rPr>
              <a:t>String title;</a:t>
            </a:r>
          </a:p>
          <a:p>
            <a:r>
              <a:rPr lang="en-ID" sz="1200" dirty="0">
                <a:solidFill>
                  <a:srgbClr val="FF0000"/>
                </a:solidFill>
                <a:latin typeface="Consolas" panose="020B0609020204030204" pitchFamily="49" charset="0"/>
                <a:cs typeface="Consolas" panose="020B0609020204030204" pitchFamily="49" charset="0"/>
              </a:rPr>
              <a:t>String overview;</a:t>
            </a:r>
          </a:p>
          <a:p>
            <a:r>
              <a:rPr lang="en-ID" sz="1200" dirty="0">
                <a:solidFill>
                  <a:srgbClr val="FF0000"/>
                </a:solidFill>
                <a:latin typeface="Consolas" panose="020B0609020204030204" pitchFamily="49" charset="0"/>
                <a:cs typeface="Consolas" panose="020B0609020204030204" pitchFamily="49" charset="0"/>
              </a:rPr>
              <a:t>String </a:t>
            </a:r>
            <a:r>
              <a:rPr lang="en-ID" sz="1200" dirty="0" err="1">
                <a:solidFill>
                  <a:srgbClr val="FF0000"/>
                </a:solidFill>
                <a:latin typeface="Consolas" panose="020B0609020204030204" pitchFamily="49" charset="0"/>
                <a:cs typeface="Consolas" panose="020B0609020204030204" pitchFamily="49" charset="0"/>
              </a:rPr>
              <a:t>voteAverage</a:t>
            </a:r>
            <a:r>
              <a:rPr lang="en-ID" sz="1200" dirty="0">
                <a:solidFill>
                  <a:srgbClr val="FF0000"/>
                </a:solidFill>
                <a:latin typeface="Consolas" panose="020B0609020204030204" pitchFamily="49" charset="0"/>
                <a:cs typeface="Consolas" panose="020B0609020204030204" pitchFamily="49" charset="0"/>
              </a:rPr>
              <a:t>;</a:t>
            </a:r>
          </a:p>
          <a:p>
            <a:endParaRPr lang="en-ID" sz="1200" dirty="0">
              <a:solidFill>
                <a:srgbClr val="FF0000"/>
              </a:solidFill>
              <a:latin typeface="Consolas" panose="020B0609020204030204" pitchFamily="49" charset="0"/>
              <a:cs typeface="Consolas" panose="020B0609020204030204" pitchFamily="49" charset="0"/>
            </a:endParaRP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PopMovie</a:t>
            </a:r>
            <a:r>
              <a:rPr lang="en-ID" sz="1200" dirty="0">
                <a:solidFill>
                  <a:srgbClr val="FF0000"/>
                </a:solidFill>
                <a:latin typeface="Consolas" panose="020B0609020204030204" pitchFamily="49" charset="0"/>
                <a:cs typeface="Consolas" panose="020B0609020204030204" pitchFamily="49" charset="0"/>
              </a:rPr>
              <a:t>({required </a:t>
            </a:r>
            <a:r>
              <a:rPr lang="en-ID" sz="1200" dirty="0" err="1">
                <a:solidFill>
                  <a:srgbClr val="FF0000"/>
                </a:solidFill>
                <a:latin typeface="Consolas" panose="020B0609020204030204" pitchFamily="49" charset="0"/>
                <a:cs typeface="Consolas" panose="020B0609020204030204" pitchFamily="49" charset="0"/>
              </a:rPr>
              <a:t>this.id</a:t>
            </a:r>
            <a:r>
              <a:rPr lang="en-ID" sz="1200" dirty="0">
                <a:solidFill>
                  <a:srgbClr val="FF0000"/>
                </a:solidFill>
                <a:latin typeface="Consolas" panose="020B0609020204030204" pitchFamily="49" charset="0"/>
                <a:cs typeface="Consolas" panose="020B0609020204030204" pitchFamily="49" charset="0"/>
              </a:rPr>
              <a:t>, required </a:t>
            </a:r>
            <a:r>
              <a:rPr lang="en-ID" sz="1200" dirty="0" err="1">
                <a:solidFill>
                  <a:srgbClr val="FF0000"/>
                </a:solidFill>
                <a:latin typeface="Consolas" panose="020B0609020204030204" pitchFamily="49" charset="0"/>
                <a:cs typeface="Consolas" panose="020B0609020204030204" pitchFamily="49" charset="0"/>
              </a:rPr>
              <a:t>this.title</a:t>
            </a:r>
            <a:r>
              <a:rPr lang="en-ID" sz="1200" dirty="0">
                <a:solidFill>
                  <a:srgbClr val="FF0000"/>
                </a:solidFill>
                <a:latin typeface="Consolas" panose="020B0609020204030204" pitchFamily="49" charset="0"/>
                <a:cs typeface="Consolas" panose="020B0609020204030204" pitchFamily="49" charset="0"/>
              </a:rPr>
              <a:t>, required </a:t>
            </a:r>
            <a:r>
              <a:rPr lang="en-ID" sz="1200" dirty="0" err="1">
                <a:solidFill>
                  <a:srgbClr val="FF0000"/>
                </a:solidFill>
                <a:latin typeface="Consolas" panose="020B0609020204030204" pitchFamily="49" charset="0"/>
                <a:cs typeface="Consolas" panose="020B0609020204030204" pitchFamily="49" charset="0"/>
              </a:rPr>
              <a:t>this.overview</a:t>
            </a:r>
            <a:r>
              <a:rPr lang="en-ID" sz="1200" dirty="0">
                <a:solidFill>
                  <a:srgbClr val="FF0000"/>
                </a:solidFill>
                <a:latin typeface="Consolas" panose="020B0609020204030204" pitchFamily="49" charset="0"/>
                <a:cs typeface="Consolas" panose="020B0609020204030204" pitchFamily="49" charset="0"/>
              </a:rPr>
              <a:t>, required </a:t>
            </a:r>
            <a:r>
              <a:rPr lang="en-ID" sz="1200" dirty="0" err="1">
                <a:solidFill>
                  <a:srgbClr val="FF0000"/>
                </a:solidFill>
                <a:latin typeface="Consolas" panose="020B0609020204030204" pitchFamily="49" charset="0"/>
                <a:cs typeface="Consolas" panose="020B0609020204030204" pitchFamily="49" charset="0"/>
              </a:rPr>
              <a:t>this.voteAverage</a:t>
            </a:r>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factory </a:t>
            </a:r>
            <a:r>
              <a:rPr lang="en-ID" sz="1200" dirty="0" err="1">
                <a:solidFill>
                  <a:srgbClr val="FF0000"/>
                </a:solidFill>
                <a:latin typeface="Consolas" panose="020B0609020204030204" pitchFamily="49" charset="0"/>
                <a:cs typeface="Consolas" panose="020B0609020204030204" pitchFamily="49" charset="0"/>
              </a:rPr>
              <a:t>PopMovie.fromJson</a:t>
            </a:r>
            <a:r>
              <a:rPr lang="en-ID" sz="1200" dirty="0">
                <a:solidFill>
                  <a:srgbClr val="FF0000"/>
                </a:solidFill>
                <a:latin typeface="Consolas" panose="020B0609020204030204" pitchFamily="49" charset="0"/>
                <a:cs typeface="Consolas" panose="020B0609020204030204" pitchFamily="49" charset="0"/>
              </a:rPr>
              <a:t>(Map&lt;String, dynamic&gt; json) {</a:t>
            </a:r>
          </a:p>
          <a:p>
            <a:r>
              <a:rPr lang="en-ID" sz="1200" dirty="0">
                <a:solidFill>
                  <a:srgbClr val="FF0000"/>
                </a:solidFill>
                <a:latin typeface="Consolas" panose="020B0609020204030204" pitchFamily="49" charset="0"/>
                <a:cs typeface="Consolas" panose="020B0609020204030204" pitchFamily="49" charset="0"/>
              </a:rPr>
              <a:t>  return </a:t>
            </a:r>
            <a:r>
              <a:rPr lang="en-ID" sz="1200" dirty="0" err="1">
                <a:solidFill>
                  <a:srgbClr val="FF0000"/>
                </a:solidFill>
                <a:latin typeface="Consolas" panose="020B0609020204030204" pitchFamily="49" charset="0"/>
                <a:cs typeface="Consolas" panose="020B0609020204030204" pitchFamily="49" charset="0"/>
              </a:rPr>
              <a:t>PopMovie</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id: json['</a:t>
            </a:r>
            <a:r>
              <a:rPr lang="en-ID" sz="1200" dirty="0" err="1">
                <a:solidFill>
                  <a:srgbClr val="FF0000"/>
                </a:solidFill>
                <a:latin typeface="Consolas" panose="020B0609020204030204" pitchFamily="49" charset="0"/>
                <a:cs typeface="Consolas" panose="020B0609020204030204" pitchFamily="49" charset="0"/>
              </a:rPr>
              <a:t>movie_id</a:t>
            </a:r>
            <a:r>
              <a:rPr lang="en-ID" sz="1200" dirty="0">
                <a:solidFill>
                  <a:srgbClr val="FF0000"/>
                </a:solidFill>
                <a:latin typeface="Consolas" panose="020B0609020204030204" pitchFamily="49" charset="0"/>
                <a:cs typeface="Consolas" panose="020B0609020204030204" pitchFamily="49" charset="0"/>
              </a:rPr>
              <a:t>'] as int,</a:t>
            </a:r>
          </a:p>
          <a:p>
            <a:r>
              <a:rPr lang="en-ID" sz="1200" dirty="0">
                <a:solidFill>
                  <a:srgbClr val="FF0000"/>
                </a:solidFill>
                <a:latin typeface="Consolas" panose="020B0609020204030204" pitchFamily="49" charset="0"/>
                <a:cs typeface="Consolas" panose="020B0609020204030204" pitchFamily="49" charset="0"/>
              </a:rPr>
              <a:t>   title: json['title'] as String,</a:t>
            </a:r>
          </a:p>
          <a:p>
            <a:r>
              <a:rPr lang="en-ID" sz="1200" dirty="0">
                <a:solidFill>
                  <a:srgbClr val="FF0000"/>
                </a:solidFill>
                <a:latin typeface="Consolas" panose="020B0609020204030204" pitchFamily="49" charset="0"/>
                <a:cs typeface="Consolas" panose="020B0609020204030204" pitchFamily="49" charset="0"/>
              </a:rPr>
              <a:t>   overview: json['overview'] as String,</a:t>
            </a:r>
          </a:p>
          <a:p>
            <a:r>
              <a:rPr lang="en-ID" sz="1200" dirty="0">
                <a:solidFill>
                  <a:srgbClr val="FF0000"/>
                </a:solidFill>
                <a:latin typeface="Consolas" panose="020B0609020204030204" pitchFamily="49" charset="0"/>
                <a:cs typeface="Consolas" panose="020B0609020204030204" pitchFamily="49" charset="0"/>
              </a:rPr>
              <a:t>   </a:t>
            </a:r>
            <a:r>
              <a:rPr lang="en-ID" sz="1200" b="0" dirty="0" err="1">
                <a:solidFill>
                  <a:srgbClr val="FF0000"/>
                </a:solidFill>
                <a:effectLst/>
                <a:latin typeface="Menlo" panose="020B0609030804020204" pitchFamily="49" charset="0"/>
              </a:rPr>
              <a:t>voteAverage</a:t>
            </a:r>
            <a:r>
              <a:rPr lang="en-ID" sz="1200" b="0" dirty="0">
                <a:solidFill>
                  <a:srgbClr val="FF0000"/>
                </a:solidFill>
                <a:effectLst/>
                <a:latin typeface="Menlo" panose="020B0609030804020204" pitchFamily="49" charset="0"/>
              </a:rPr>
              <a:t>: json['</a:t>
            </a:r>
            <a:r>
              <a:rPr lang="en-ID" sz="1200" b="0" dirty="0" err="1">
                <a:solidFill>
                  <a:srgbClr val="FF0000"/>
                </a:solidFill>
                <a:effectLst/>
                <a:latin typeface="Menlo" panose="020B0609030804020204" pitchFamily="49" charset="0"/>
              </a:rPr>
              <a:t>voteAverage</a:t>
            </a:r>
            <a:r>
              <a:rPr lang="en-ID" sz="1200" b="0" dirty="0">
                <a:solidFill>
                  <a:srgbClr val="FF0000"/>
                </a:solidFill>
                <a:effectLst/>
                <a:latin typeface="Menlo" panose="020B0609030804020204" pitchFamily="49" charset="0"/>
              </a:rPr>
              <a:t>'] != null ? json['</a:t>
            </a:r>
            <a:r>
              <a:rPr lang="en-ID" sz="1200" b="0" dirty="0" err="1">
                <a:solidFill>
                  <a:srgbClr val="FF0000"/>
                </a:solidFill>
                <a:effectLst/>
                <a:latin typeface="Menlo" panose="020B0609030804020204" pitchFamily="49" charset="0"/>
              </a:rPr>
              <a:t>voteAverage</a:t>
            </a:r>
            <a:r>
              <a:rPr lang="en-ID" sz="1200" b="0" dirty="0">
                <a:solidFill>
                  <a:srgbClr val="FF0000"/>
                </a:solidFill>
                <a:effectLst/>
                <a:latin typeface="Menlo" panose="020B0609030804020204" pitchFamily="49" charset="0"/>
              </a:rPr>
              <a:t>'].</a:t>
            </a:r>
            <a:r>
              <a:rPr lang="en-ID" sz="1200" b="0" dirty="0" err="1">
                <a:solidFill>
                  <a:srgbClr val="FF0000"/>
                </a:solidFill>
                <a:effectLst/>
                <a:latin typeface="Menlo" panose="020B0609030804020204" pitchFamily="49" charset="0"/>
              </a:rPr>
              <a:t>toString</a:t>
            </a:r>
            <a:r>
              <a:rPr lang="en-ID" sz="1200" b="0" dirty="0">
                <a:solidFill>
                  <a:srgbClr val="FF0000"/>
                </a:solidFill>
                <a:effectLst/>
                <a:latin typeface="Menlo" panose="020B0609030804020204" pitchFamily="49" charset="0"/>
              </a:rPr>
              <a:t>() : '0.0',</a:t>
            </a:r>
          </a:p>
          <a:p>
            <a:endParaRPr lang="en-ID" sz="1200" dirty="0">
              <a:solidFill>
                <a:srgbClr val="FF0000"/>
              </a:solidFill>
              <a:latin typeface="Consolas" panose="020B0609020204030204" pitchFamily="49" charset="0"/>
              <a:cs typeface="Consolas" panose="020B0609020204030204" pitchFamily="49" charset="0"/>
            </a:endParaRP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a:t>
            </a:r>
          </a:p>
          <a:p>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DE5B7B4-4B4C-224D-A57F-938E4B2F44DD}"/>
              </a:ext>
            </a:extLst>
          </p:cNvPr>
          <p:cNvSpPr txBox="1"/>
          <p:nvPr/>
        </p:nvSpPr>
        <p:spPr>
          <a:xfrm>
            <a:off x="4319451" y="4243391"/>
            <a:ext cx="3400697" cy="646331"/>
          </a:xfrm>
          <a:prstGeom prst="rect">
            <a:avLst/>
          </a:prstGeom>
          <a:noFill/>
        </p:spPr>
        <p:txBody>
          <a:bodyPr wrap="square" rtlCol="0">
            <a:spAutoFit/>
          </a:bodyPr>
          <a:lstStyle/>
          <a:p>
            <a:r>
              <a:rPr lang="en-ID" dirty="0"/>
              <a:t>Also prepare the array:</a:t>
            </a:r>
          </a:p>
          <a:p>
            <a:r>
              <a:rPr lang="en-ID" dirty="0">
                <a:solidFill>
                  <a:srgbClr val="FF0000"/>
                </a:solidFill>
                <a:latin typeface="Consolas" panose="020B0609020204030204" pitchFamily="49" charset="0"/>
                <a:cs typeface="Consolas" panose="020B0609020204030204" pitchFamily="49" charset="0"/>
              </a:rPr>
              <a:t>List&lt;</a:t>
            </a:r>
            <a:r>
              <a:rPr lang="en-ID" dirty="0" err="1">
                <a:solidFill>
                  <a:srgbClr val="FF0000"/>
                </a:solidFill>
                <a:latin typeface="Consolas" panose="020B0609020204030204" pitchFamily="49" charset="0"/>
                <a:cs typeface="Consolas" panose="020B0609020204030204" pitchFamily="49" charset="0"/>
              </a:rPr>
              <a:t>PopMovie</a:t>
            </a:r>
            <a:r>
              <a:rPr lang="en-ID" dirty="0">
                <a:solidFill>
                  <a:srgbClr val="FF0000"/>
                </a:solidFill>
                <a:latin typeface="Consolas" panose="020B0609020204030204" pitchFamily="49" charset="0"/>
                <a:cs typeface="Consolas" panose="020B0609020204030204" pitchFamily="49" charset="0"/>
              </a:rPr>
              <a:t>&gt; PMs = [];</a:t>
            </a:r>
          </a:p>
        </p:txBody>
      </p:sp>
    </p:spTree>
    <p:extLst>
      <p:ext uri="{BB962C8B-B14F-4D97-AF65-F5344CB8AC3E}">
        <p14:creationId xmlns:p14="http://schemas.microsoft.com/office/powerpoint/2010/main" val="3548107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Modify </a:t>
            </a:r>
            <a:r>
              <a:rPr lang="en-US" sz="3600" b="1" dirty="0" err="1">
                <a:solidFill>
                  <a:srgbClr val="000090"/>
                </a:solidFill>
              </a:rPr>
              <a:t>bacadata</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457200" y="771898"/>
            <a:ext cx="8686800" cy="3739600"/>
          </a:xfrm>
          <a:prstGeom prst="rect">
            <a:avLst/>
          </a:prstGeom>
        </p:spPr>
        <p:txBody>
          <a:bodyPr vert="horz" lIns="91440" tIns="45720" rIns="91440" bIns="45720" rtlCol="0">
            <a:noAutofit/>
          </a:bodyPr>
          <a:lstStyle/>
          <a:p>
            <a:r>
              <a:rPr kumimoji="0" lang="en-US" sz="1600" b="0" i="0" u="none" strike="noStrike" kern="1200" cap="none" spc="0" normalizeH="0" baseline="0" noProof="0" dirty="0">
                <a:ln>
                  <a:noFill/>
                </a:ln>
                <a:solidFill>
                  <a:schemeClr val="tx1"/>
                </a:solidFill>
                <a:effectLst/>
                <a:uLnTx/>
                <a:uFillTx/>
                <a:latin typeface="+mn-lt"/>
                <a:ea typeface="+mn-ea"/>
                <a:cs typeface="+mn-cs"/>
              </a:rPr>
              <a:t>	</a:t>
            </a: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Content Placeholder 6">
            <a:extLst>
              <a:ext uri="{FF2B5EF4-FFF2-40B4-BE49-F238E27FC236}">
                <a16:creationId xmlns:a16="http://schemas.microsoft.com/office/drawing/2014/main" id="{D7452821-D953-2C44-BEF4-F3AF94B420EF}"/>
              </a:ext>
            </a:extLst>
          </p:cNvPr>
          <p:cNvSpPr txBox="1">
            <a:spLocks/>
          </p:cNvSpPr>
          <p:nvPr/>
        </p:nvSpPr>
        <p:spPr>
          <a:xfrm>
            <a:off x="307975" y="770310"/>
            <a:ext cx="8686800" cy="3739600"/>
          </a:xfrm>
          <a:prstGeom prst="rect">
            <a:avLst/>
          </a:prstGeom>
        </p:spPr>
        <p:txBody>
          <a:bodyPr vert="horz" lIns="91440" tIns="45720" rIns="91440" bIns="45720" rtlCol="0">
            <a:noAutofit/>
          </a:bodyPr>
          <a:lstStyle/>
          <a:p>
            <a:r>
              <a:rPr lang="en-ID" sz="1600" dirty="0" err="1">
                <a:solidFill>
                  <a:srgbClr val="FF0000"/>
                </a:solidFill>
                <a:latin typeface="Consolas" panose="020B0609020204030204" pitchFamily="49" charset="0"/>
                <a:cs typeface="Consolas" panose="020B0609020204030204" pitchFamily="49" charset="0"/>
              </a:rPr>
              <a:t>bacaData</a:t>
            </a:r>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Future&lt;String&gt; data = </a:t>
            </a:r>
            <a:r>
              <a:rPr lang="en-ID" sz="1600" dirty="0" err="1">
                <a:solidFill>
                  <a:srgbClr val="FF0000"/>
                </a:solidFill>
                <a:latin typeface="Consolas" panose="020B0609020204030204" pitchFamily="49" charset="0"/>
                <a:cs typeface="Consolas" panose="020B0609020204030204" pitchFamily="49" charset="0"/>
              </a:rPr>
              <a:t>fetchData</a:t>
            </a:r>
            <a:r>
              <a:rPr lang="en-ID" sz="1600" dirty="0">
                <a:solidFill>
                  <a:srgbClr val="FF0000"/>
                </a:solidFill>
                <a:latin typeface="Consolas" panose="020B0609020204030204" pitchFamily="49" charset="0"/>
                <a:cs typeface="Consolas" panose="020B0609020204030204" pitchFamily="49" charset="0"/>
              </a:rPr>
              <a:t>();</a:t>
            </a:r>
          </a:p>
          <a:p>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data.then</a:t>
            </a:r>
            <a:r>
              <a:rPr lang="en-ID" sz="1600" dirty="0">
                <a:solidFill>
                  <a:srgbClr val="FF0000"/>
                </a:solidFill>
                <a:latin typeface="Consolas" panose="020B0609020204030204" pitchFamily="49" charset="0"/>
                <a:cs typeface="Consolas" panose="020B0609020204030204" pitchFamily="49" charset="0"/>
              </a:rPr>
              <a:t>((value) {</a:t>
            </a:r>
          </a:p>
          <a:p>
            <a:r>
              <a:rPr lang="en-ID" sz="1600" dirty="0">
                <a:solidFill>
                  <a:srgbClr val="FF0000"/>
                </a:solidFill>
                <a:latin typeface="Consolas" panose="020B0609020204030204" pitchFamily="49" charset="0"/>
                <a:cs typeface="Consolas" panose="020B0609020204030204" pitchFamily="49" charset="0"/>
              </a:rPr>
              <a:t>      Map </a:t>
            </a:r>
            <a:r>
              <a:rPr lang="en-ID" sz="1600" dirty="0" err="1">
                <a:solidFill>
                  <a:srgbClr val="FF0000"/>
                </a:solidFill>
                <a:latin typeface="Consolas" panose="020B0609020204030204" pitchFamily="49" charset="0"/>
                <a:cs typeface="Consolas" panose="020B0609020204030204" pitchFamily="49" charset="0"/>
              </a:rPr>
              <a:t>json</a:t>
            </a:r>
            <a:r>
              <a:rPr lang="en-ID" sz="1600" dirty="0">
                <a:solidFill>
                  <a:srgbClr val="FF0000"/>
                </a:solidFill>
                <a:latin typeface="Consolas" panose="020B0609020204030204" pitchFamily="49" charset="0"/>
                <a:cs typeface="Consolas" panose="020B0609020204030204" pitchFamily="49" charset="0"/>
              </a:rPr>
              <a:t> = </a:t>
            </a:r>
            <a:r>
              <a:rPr lang="en-ID" sz="1600" dirty="0" err="1">
                <a:solidFill>
                  <a:srgbClr val="FF0000"/>
                </a:solidFill>
                <a:latin typeface="Consolas" panose="020B0609020204030204" pitchFamily="49" charset="0"/>
                <a:cs typeface="Consolas" panose="020B0609020204030204" pitchFamily="49" charset="0"/>
              </a:rPr>
              <a:t>jsonDecode</a:t>
            </a:r>
            <a:r>
              <a:rPr lang="en-ID" sz="1600" dirty="0">
                <a:solidFill>
                  <a:srgbClr val="FF0000"/>
                </a:solidFill>
                <a:latin typeface="Consolas" panose="020B0609020204030204" pitchFamily="49" charset="0"/>
                <a:cs typeface="Consolas" panose="020B0609020204030204" pitchFamily="49" charset="0"/>
              </a:rPr>
              <a:t>(value);</a:t>
            </a:r>
          </a:p>
          <a:p>
            <a:r>
              <a:rPr lang="en-ID" sz="1600" dirty="0">
                <a:solidFill>
                  <a:srgbClr val="FF0000"/>
                </a:solidFill>
                <a:latin typeface="Consolas" panose="020B0609020204030204" pitchFamily="49" charset="0"/>
                <a:cs typeface="Consolas" panose="020B0609020204030204" pitchFamily="49" charset="0"/>
              </a:rPr>
              <a:t>      for (var mov in </a:t>
            </a:r>
            <a:r>
              <a:rPr lang="en-ID" sz="1600" dirty="0" err="1">
                <a:solidFill>
                  <a:srgbClr val="FF0000"/>
                </a:solidFill>
                <a:latin typeface="Consolas" panose="020B0609020204030204" pitchFamily="49" charset="0"/>
                <a:cs typeface="Consolas" panose="020B0609020204030204" pitchFamily="49" charset="0"/>
              </a:rPr>
              <a:t>json</a:t>
            </a:r>
            <a:r>
              <a:rPr lang="en-ID" sz="1600" dirty="0">
                <a:solidFill>
                  <a:srgbClr val="FF0000"/>
                </a:solidFill>
                <a:latin typeface="Consolas" panose="020B0609020204030204" pitchFamily="49" charset="0"/>
                <a:cs typeface="Consolas" panose="020B0609020204030204" pitchFamily="49" charset="0"/>
              </a:rPr>
              <a:t>['data']) {</a:t>
            </a:r>
          </a:p>
          <a:p>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PopMovie</a:t>
            </a:r>
            <a:r>
              <a:rPr lang="en-ID" sz="1600" dirty="0">
                <a:solidFill>
                  <a:srgbClr val="FF0000"/>
                </a:solidFill>
                <a:latin typeface="Consolas" panose="020B0609020204030204" pitchFamily="49" charset="0"/>
                <a:cs typeface="Consolas" panose="020B0609020204030204" pitchFamily="49" charset="0"/>
              </a:rPr>
              <a:t> pm = </a:t>
            </a:r>
            <a:r>
              <a:rPr lang="en-ID" sz="1600" dirty="0" err="1">
                <a:solidFill>
                  <a:srgbClr val="FF0000"/>
                </a:solidFill>
                <a:latin typeface="Consolas" panose="020B0609020204030204" pitchFamily="49" charset="0"/>
                <a:cs typeface="Consolas" panose="020B0609020204030204" pitchFamily="49" charset="0"/>
              </a:rPr>
              <a:t>PopMovie.fromJson</a:t>
            </a:r>
            <a:r>
              <a:rPr lang="en-ID" sz="1600" dirty="0">
                <a:solidFill>
                  <a:srgbClr val="FF0000"/>
                </a:solidFill>
                <a:latin typeface="Consolas" panose="020B0609020204030204" pitchFamily="49" charset="0"/>
                <a:cs typeface="Consolas" panose="020B0609020204030204" pitchFamily="49" charset="0"/>
              </a:rPr>
              <a:t>(mov);</a:t>
            </a:r>
          </a:p>
          <a:p>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PMs.add</a:t>
            </a:r>
            <a:r>
              <a:rPr lang="en-ID" sz="1600" dirty="0">
                <a:solidFill>
                  <a:srgbClr val="FF0000"/>
                </a:solidFill>
                <a:latin typeface="Consolas" panose="020B0609020204030204" pitchFamily="49" charset="0"/>
                <a:cs typeface="Consolas" panose="020B0609020204030204" pitchFamily="49" charset="0"/>
              </a:rPr>
              <a:t>(pm);</a:t>
            </a:r>
          </a:p>
          <a:p>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setState</a:t>
            </a:r>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_temp = PMs[2].overview;</a:t>
            </a:r>
          </a:p>
          <a:p>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a:t>
            </a:r>
          </a:p>
          <a:p>
            <a:endParaRPr lang="en-ID" dirty="0"/>
          </a:p>
          <a:p>
            <a:r>
              <a:rPr lang="en-ID" dirty="0"/>
              <a:t>this proves that we already got the movie records, and can pick the field value</a:t>
            </a:r>
          </a:p>
          <a:p>
            <a:br>
              <a:rPr lang="en-ID" dirty="0">
                <a:solidFill>
                  <a:srgbClr val="FF0000"/>
                </a:solidFill>
              </a:rPr>
            </a:br>
            <a:endParaRPr lang="en-ID" dirty="0">
              <a:solidFill>
                <a:srgbClr val="FF0000"/>
              </a:solidFill>
            </a:endParaRPr>
          </a:p>
          <a:p>
            <a:endParaRPr kumimoji="0" lang="en-US" sz="1600" b="0" i="0" u="none" strike="noStrike" kern="1200" cap="none" spc="0" normalizeH="0" baseline="0" noProof="0" dirty="0">
              <a:ln>
                <a:noFill/>
              </a:ln>
              <a:solidFill>
                <a:srgbClr val="FF0000"/>
              </a:solidFill>
              <a:effectLst/>
              <a:uLnTx/>
              <a:uFillTx/>
              <a:latin typeface="+mn-lt"/>
              <a:ea typeface="+mn-ea"/>
              <a:cs typeface="+mn-cs"/>
            </a:endParaRPr>
          </a:p>
        </p:txBody>
      </p:sp>
      <p:pic>
        <p:nvPicPr>
          <p:cNvPr id="6" name="Picture 5">
            <a:extLst>
              <a:ext uri="{FF2B5EF4-FFF2-40B4-BE49-F238E27FC236}">
                <a16:creationId xmlns:a16="http://schemas.microsoft.com/office/drawing/2014/main" id="{1D2BD3A2-B33A-044B-B806-E9D8C0AA9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7875" y="1686228"/>
            <a:ext cx="2511725" cy="1912664"/>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Create Widget Builder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Content Placeholder 6">
            <a:extLst>
              <a:ext uri="{FF2B5EF4-FFF2-40B4-BE49-F238E27FC236}">
                <a16:creationId xmlns:a16="http://schemas.microsoft.com/office/drawing/2014/main" id="{44BD7B91-DA74-874F-AE90-2AA3AAC85A40}"/>
              </a:ext>
            </a:extLst>
          </p:cNvPr>
          <p:cNvSpPr txBox="1">
            <a:spLocks/>
          </p:cNvSpPr>
          <p:nvPr/>
        </p:nvSpPr>
        <p:spPr>
          <a:xfrm>
            <a:off x="457200" y="771898"/>
            <a:ext cx="8686800" cy="3739600"/>
          </a:xfrm>
          <a:prstGeom prst="rect">
            <a:avLst/>
          </a:prstGeom>
        </p:spPr>
        <p:txBody>
          <a:bodyPr vert="horz" lIns="91440" tIns="45720" rIns="91440" bIns="45720" rtlCol="0">
            <a:noAutofit/>
          </a:bodyPr>
          <a:lstStyle/>
          <a:p>
            <a:r>
              <a:rPr kumimoji="0" lang="en-US" sz="1600" b="0" i="0" u="none" strike="noStrike" kern="1200" cap="none" spc="0" normalizeH="0" baseline="0" noProof="0" dirty="0">
                <a:ln>
                  <a:noFill/>
                </a:ln>
                <a:solidFill>
                  <a:schemeClr val="tx1"/>
                </a:solidFill>
                <a:effectLst/>
                <a:uLnTx/>
                <a:uFillTx/>
                <a:latin typeface="+mn-lt"/>
                <a:ea typeface="+mn-ea"/>
                <a:cs typeface="+mn-cs"/>
              </a:rPr>
              <a:t>Array of object can be used in widgets which have builder on it such as </a:t>
            </a:r>
            <a:r>
              <a:rPr kumimoji="0" lang="en-US" sz="1600" b="0" i="0" u="none" strike="noStrike" kern="1200" cap="none" spc="0" normalizeH="0" baseline="0" noProof="0" dirty="0" err="1">
                <a:ln>
                  <a:noFill/>
                </a:ln>
                <a:solidFill>
                  <a:schemeClr val="tx1"/>
                </a:solidFill>
                <a:effectLst/>
                <a:uLnTx/>
                <a:uFillTx/>
                <a:latin typeface="+mn-lt"/>
                <a:ea typeface="+mn-ea"/>
                <a:cs typeface="+mn-cs"/>
              </a:rPr>
              <a:t>ListBuilder</a:t>
            </a:r>
            <a:r>
              <a:rPr kumimoji="0" lang="en-US" sz="1600" b="0" i="0" u="none" strike="noStrike" kern="1200" cap="none" spc="0" normalizeH="0" baseline="0" noProof="0" dirty="0">
                <a:ln>
                  <a:noFill/>
                </a:ln>
                <a:solidFill>
                  <a:schemeClr val="tx1"/>
                </a:solidFill>
                <a:effectLst/>
                <a:uLnTx/>
                <a:uFillTx/>
                <a:latin typeface="+mn-lt"/>
                <a:ea typeface="+mn-ea"/>
                <a:cs typeface="+mn-cs"/>
              </a:rPr>
              <a:t>. </a:t>
            </a:r>
          </a:p>
          <a:p>
            <a:r>
              <a:rPr kumimoji="0" lang="en-US" sz="1600" b="0" i="0" u="none" strike="noStrike" kern="1200" cap="none" spc="0" normalizeH="0" baseline="0" noProof="0" dirty="0">
                <a:ln>
                  <a:noFill/>
                </a:ln>
                <a:solidFill>
                  <a:schemeClr val="tx1"/>
                </a:solidFill>
                <a:effectLst/>
                <a:uLnTx/>
                <a:uFillTx/>
                <a:latin typeface="+mn-lt"/>
                <a:ea typeface="+mn-ea"/>
                <a:cs typeface="+mn-cs"/>
              </a:rPr>
              <a:t>For start, we just put a simple text first. </a:t>
            </a:r>
          </a:p>
          <a:p>
            <a:endParaRPr lang="en-US" sz="1600" dirty="0">
              <a:solidFill>
                <a:srgbClr val="FF0000"/>
              </a:solidFill>
            </a:endParaRPr>
          </a:p>
          <a:p>
            <a:r>
              <a:rPr lang="en-ID" sz="1600" dirty="0">
                <a:solidFill>
                  <a:srgbClr val="FF0000"/>
                </a:solidFill>
                <a:latin typeface="Consolas" panose="020B0609020204030204" pitchFamily="49" charset="0"/>
                <a:cs typeface="Consolas" panose="020B0609020204030204" pitchFamily="49" charset="0"/>
              </a:rPr>
              <a:t>Widget </a:t>
            </a:r>
            <a:r>
              <a:rPr lang="en-ID" sz="1600" dirty="0" err="1">
                <a:solidFill>
                  <a:srgbClr val="FF0000"/>
                </a:solidFill>
                <a:latin typeface="Consolas" panose="020B0609020204030204" pitchFamily="49" charset="0"/>
                <a:cs typeface="Consolas" panose="020B0609020204030204" pitchFamily="49" charset="0"/>
              </a:rPr>
              <a:t>DaftarPopMovie</a:t>
            </a:r>
            <a:r>
              <a:rPr lang="en-ID" sz="1600" dirty="0">
                <a:solidFill>
                  <a:srgbClr val="FF0000"/>
                </a:solidFill>
                <a:latin typeface="Consolas" panose="020B0609020204030204" pitchFamily="49" charset="0"/>
                <a:cs typeface="Consolas" panose="020B0609020204030204" pitchFamily="49" charset="0"/>
              </a:rPr>
              <a:t>(</a:t>
            </a:r>
            <a:r>
              <a:rPr lang="en-ID" sz="1600" dirty="0" err="1">
                <a:solidFill>
                  <a:srgbClr val="FF0000"/>
                </a:solidFill>
                <a:latin typeface="Consolas" panose="020B0609020204030204" pitchFamily="49" charset="0"/>
                <a:cs typeface="Consolas" panose="020B0609020204030204" pitchFamily="49" charset="0"/>
              </a:rPr>
              <a:t>PopMovs</a:t>
            </a:r>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if (</a:t>
            </a:r>
            <a:r>
              <a:rPr lang="en-ID" sz="1600" dirty="0" err="1">
                <a:solidFill>
                  <a:srgbClr val="FF0000"/>
                </a:solidFill>
                <a:latin typeface="Consolas" panose="020B0609020204030204" pitchFamily="49" charset="0"/>
                <a:cs typeface="Consolas" panose="020B0609020204030204" pitchFamily="49" charset="0"/>
              </a:rPr>
              <a:t>PopMovs</a:t>
            </a:r>
            <a:r>
              <a:rPr lang="en-ID" sz="1600" dirty="0">
                <a:solidFill>
                  <a:srgbClr val="FF0000"/>
                </a:solidFill>
                <a:latin typeface="Consolas" panose="020B0609020204030204" pitchFamily="49" charset="0"/>
                <a:cs typeface="Consolas" panose="020B0609020204030204" pitchFamily="49" charset="0"/>
              </a:rPr>
              <a:t> != null) {</a:t>
            </a:r>
          </a:p>
          <a:p>
            <a:r>
              <a:rPr lang="en-ID" sz="1600" dirty="0">
                <a:solidFill>
                  <a:srgbClr val="FF0000"/>
                </a:solidFill>
                <a:latin typeface="Consolas" panose="020B0609020204030204" pitchFamily="49" charset="0"/>
                <a:cs typeface="Consolas" panose="020B0609020204030204" pitchFamily="49" charset="0"/>
              </a:rPr>
              <a:t>      return </a:t>
            </a:r>
            <a:r>
              <a:rPr lang="en-ID" sz="1600" dirty="0" err="1">
                <a:solidFill>
                  <a:srgbClr val="FF0000"/>
                </a:solidFill>
                <a:latin typeface="Consolas" panose="020B0609020204030204" pitchFamily="49" charset="0"/>
                <a:cs typeface="Consolas" panose="020B0609020204030204" pitchFamily="49" charset="0"/>
              </a:rPr>
              <a:t>ListView.builder</a:t>
            </a:r>
            <a:r>
              <a:rPr lang="en-ID" sz="1600" dirty="0">
                <a:solidFill>
                  <a:srgbClr val="FF0000"/>
                </a:solidFill>
                <a:latin typeface="Consolas" panose="020B0609020204030204" pitchFamily="49" charset="0"/>
                <a:cs typeface="Consolas" panose="020B0609020204030204" pitchFamily="49" charset="0"/>
              </a:rPr>
              <a:t>(</a:t>
            </a:r>
          </a:p>
          <a:p>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itemCount</a:t>
            </a:r>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PopMovs.length</a:t>
            </a:r>
            <a:r>
              <a:rPr lang="en-ID" sz="1600" dirty="0">
                <a:solidFill>
                  <a:srgbClr val="FF0000"/>
                </a:solidFill>
                <a:latin typeface="Consolas" panose="020B0609020204030204" pitchFamily="49" charset="0"/>
                <a:cs typeface="Consolas" panose="020B0609020204030204" pitchFamily="49" charset="0"/>
              </a:rPr>
              <a:t>,</a:t>
            </a:r>
          </a:p>
          <a:p>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itemBuilder</a:t>
            </a:r>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BuildContext</a:t>
            </a:r>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ctxt</a:t>
            </a:r>
            <a:r>
              <a:rPr lang="en-ID" sz="1600" dirty="0">
                <a:solidFill>
                  <a:srgbClr val="FF0000"/>
                </a:solidFill>
                <a:latin typeface="Consolas" panose="020B0609020204030204" pitchFamily="49" charset="0"/>
                <a:cs typeface="Consolas" panose="020B0609020204030204" pitchFamily="49" charset="0"/>
              </a:rPr>
              <a:t>, int index) {</a:t>
            </a:r>
          </a:p>
          <a:p>
            <a:r>
              <a:rPr lang="en-ID" sz="1600" dirty="0">
                <a:solidFill>
                  <a:srgbClr val="FF0000"/>
                </a:solidFill>
                <a:latin typeface="Consolas" panose="020B0609020204030204" pitchFamily="49" charset="0"/>
                <a:cs typeface="Consolas" panose="020B0609020204030204" pitchFamily="49" charset="0"/>
              </a:rPr>
              <a:t>            return Text(</a:t>
            </a:r>
            <a:r>
              <a:rPr lang="en-ID" sz="1600" dirty="0" err="1">
                <a:solidFill>
                  <a:srgbClr val="FF0000"/>
                </a:solidFill>
                <a:latin typeface="Consolas" panose="020B0609020204030204" pitchFamily="49" charset="0"/>
                <a:cs typeface="Consolas" panose="020B0609020204030204" pitchFamily="49" charset="0"/>
              </a:rPr>
              <a:t>PopMovs</a:t>
            </a:r>
            <a:r>
              <a:rPr lang="en-ID" sz="1600" dirty="0">
                <a:solidFill>
                  <a:srgbClr val="FF0000"/>
                </a:solidFill>
                <a:latin typeface="Consolas" panose="020B0609020204030204" pitchFamily="49" charset="0"/>
                <a:cs typeface="Consolas" panose="020B0609020204030204" pitchFamily="49" charset="0"/>
              </a:rPr>
              <a:t>[index].</a:t>
            </a:r>
            <a:r>
              <a:rPr lang="en-ID" sz="1600" dirty="0" err="1">
                <a:solidFill>
                  <a:srgbClr val="FF0000"/>
                </a:solidFill>
                <a:latin typeface="Consolas" panose="020B0609020204030204" pitchFamily="49" charset="0"/>
                <a:cs typeface="Consolas" panose="020B0609020204030204" pitchFamily="49" charset="0"/>
              </a:rPr>
              <a:t>title.toString</a:t>
            </a:r>
            <a:r>
              <a:rPr lang="en-ID" sz="1600" dirty="0">
                <a:solidFill>
                  <a:srgbClr val="FF0000"/>
                </a:solidFill>
                <a:latin typeface="Consolas" panose="020B0609020204030204" pitchFamily="49" charset="0"/>
                <a:cs typeface="Consolas" panose="020B0609020204030204" pitchFamily="49" charset="0"/>
              </a:rPr>
              <a:t>());</a:t>
            </a:r>
          </a:p>
          <a:p>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 else {</a:t>
            </a:r>
          </a:p>
          <a:p>
            <a:r>
              <a:rPr lang="en-ID" sz="1600" dirty="0">
                <a:solidFill>
                  <a:srgbClr val="FF0000"/>
                </a:solidFill>
                <a:latin typeface="Consolas" panose="020B0609020204030204" pitchFamily="49" charset="0"/>
                <a:cs typeface="Consolas" panose="020B0609020204030204" pitchFamily="49" charset="0"/>
              </a:rPr>
              <a:t>      return </a:t>
            </a:r>
            <a:r>
              <a:rPr lang="en-ID" sz="1600" dirty="0" err="1">
                <a:solidFill>
                  <a:srgbClr val="FF0000"/>
                </a:solidFill>
                <a:latin typeface="Consolas" panose="020B0609020204030204" pitchFamily="49" charset="0"/>
                <a:cs typeface="Consolas" panose="020B0609020204030204" pitchFamily="49" charset="0"/>
              </a:rPr>
              <a:t>const</a:t>
            </a:r>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CircularProgressIndicator</a:t>
            </a:r>
            <a:r>
              <a:rPr lang="en-ID" sz="1600" dirty="0">
                <a:solidFill>
                  <a:srgbClr val="FF0000"/>
                </a:solidFill>
                <a:latin typeface="Consolas" panose="020B0609020204030204" pitchFamily="49" charset="0"/>
                <a:cs typeface="Consolas" panose="020B0609020204030204" pitchFamily="49" charset="0"/>
              </a:rPr>
              <a:t>();</a:t>
            </a:r>
          </a:p>
          <a:p>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a:t>
            </a:r>
          </a:p>
          <a:p>
            <a:br>
              <a:rPr lang="en-ID" dirty="0"/>
            </a:br>
            <a:endParaRPr lang="en-ID" dirty="0"/>
          </a:p>
          <a:p>
            <a:br>
              <a:rPr lang="en-ID" sz="1400" dirty="0"/>
            </a:br>
            <a:endParaRPr lang="en-ID" sz="1400" dirty="0"/>
          </a:p>
          <a:p>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6" name="Straight Arrow Connector 5">
            <a:extLst>
              <a:ext uri="{FF2B5EF4-FFF2-40B4-BE49-F238E27FC236}">
                <a16:creationId xmlns:a16="http://schemas.microsoft.com/office/drawing/2014/main" id="{685FFB3E-22C2-214B-B4A1-FE9549696DAD}"/>
              </a:ext>
            </a:extLst>
          </p:cNvPr>
          <p:cNvCxnSpPr/>
          <p:nvPr/>
        </p:nvCxnSpPr>
        <p:spPr>
          <a:xfrm>
            <a:off x="2864386" y="3855904"/>
            <a:ext cx="0" cy="5156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990847C-E8DD-C447-979A-DCE973524CCB}"/>
              </a:ext>
            </a:extLst>
          </p:cNvPr>
          <p:cNvSpPr txBox="1"/>
          <p:nvPr/>
        </p:nvSpPr>
        <p:spPr>
          <a:xfrm>
            <a:off x="2107477" y="4416725"/>
            <a:ext cx="3927562" cy="369332"/>
          </a:xfrm>
          <a:prstGeom prst="rect">
            <a:avLst/>
          </a:prstGeom>
          <a:noFill/>
        </p:spPr>
        <p:txBody>
          <a:bodyPr wrap="square" rtlCol="0">
            <a:spAutoFit/>
          </a:bodyPr>
          <a:lstStyle/>
          <a:p>
            <a:r>
              <a:rPr lang="en-US" dirty="0"/>
              <a:t>Can also be replaced with loading gif</a:t>
            </a:r>
          </a:p>
        </p:txBody>
      </p:sp>
    </p:spTree>
    <p:extLst>
      <p:ext uri="{BB962C8B-B14F-4D97-AF65-F5344CB8AC3E}">
        <p14:creationId xmlns:p14="http://schemas.microsoft.com/office/powerpoint/2010/main" val="3548107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Frontend + Webservice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 name="Picture 2" descr="Provide mobile webservice or php rest api in json format by Harshadkakadiya  | Fiverr">
            <a:extLst>
              <a:ext uri="{FF2B5EF4-FFF2-40B4-BE49-F238E27FC236}">
                <a16:creationId xmlns:a16="http://schemas.microsoft.com/office/drawing/2014/main" id="{D4A060CA-2137-4448-88B4-D8D3A56A1C5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0375" y="737281"/>
            <a:ext cx="7853680" cy="427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107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Calling the Widget</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D56FBEC8-B03E-0040-BD60-BFF77931CC82}"/>
              </a:ext>
            </a:extLst>
          </p:cNvPr>
          <p:cNvSpPr/>
          <p:nvPr/>
        </p:nvSpPr>
        <p:spPr>
          <a:xfrm>
            <a:off x="-160537" y="993548"/>
            <a:ext cx="7593432" cy="2554545"/>
          </a:xfrm>
          <a:prstGeom prst="rect">
            <a:avLst/>
          </a:prstGeom>
        </p:spPr>
        <p:txBody>
          <a:bodyPr wrap="square">
            <a:spAutoFit/>
          </a:bodyPr>
          <a:lstStyle/>
          <a:p>
            <a:r>
              <a:rPr lang="en-ID" sz="1600" dirty="0">
                <a:solidFill>
                  <a:srgbClr val="FF0000"/>
                </a:solidFill>
                <a:latin typeface="Consolas" panose="020B0609020204030204" pitchFamily="49" charset="0"/>
                <a:cs typeface="Consolas" panose="020B0609020204030204" pitchFamily="49" charset="0"/>
              </a:rPr>
              <a:t>	</a:t>
            </a:r>
            <a:r>
              <a:rPr lang="en-ID" sz="1600" dirty="0">
                <a:latin typeface="Consolas" panose="020B0609020204030204" pitchFamily="49" charset="0"/>
                <a:cs typeface="Consolas" panose="020B0609020204030204" pitchFamily="49" charset="0"/>
              </a:rPr>
              <a:t>return Scaffold(</a:t>
            </a:r>
          </a:p>
          <a:p>
            <a:r>
              <a:rPr lang="en-ID" sz="1600" dirty="0">
                <a:latin typeface="Consolas" panose="020B0609020204030204" pitchFamily="49" charset="0"/>
                <a:cs typeface="Consolas" panose="020B0609020204030204" pitchFamily="49" charset="0"/>
              </a:rPr>
              <a:t>        </a:t>
            </a:r>
            <a:r>
              <a:rPr lang="en-ID" sz="1600" dirty="0" err="1">
                <a:latin typeface="Consolas" panose="020B0609020204030204" pitchFamily="49" charset="0"/>
                <a:cs typeface="Consolas" panose="020B0609020204030204" pitchFamily="49" charset="0"/>
              </a:rPr>
              <a:t>appBar</a:t>
            </a:r>
            <a:r>
              <a:rPr lang="en-ID" sz="1600" dirty="0">
                <a:latin typeface="Consolas" panose="020B0609020204030204" pitchFamily="49" charset="0"/>
                <a:cs typeface="Consolas" panose="020B0609020204030204" pitchFamily="49" charset="0"/>
              </a:rPr>
              <a:t>: </a:t>
            </a:r>
            <a:r>
              <a:rPr lang="en-ID" sz="1600" dirty="0" err="1">
                <a:latin typeface="Consolas" panose="020B0609020204030204" pitchFamily="49" charset="0"/>
                <a:cs typeface="Consolas" panose="020B0609020204030204" pitchFamily="49" charset="0"/>
              </a:rPr>
              <a:t>AppBar</a:t>
            </a:r>
            <a:r>
              <a:rPr lang="en-ID" sz="1600" dirty="0">
                <a:latin typeface="Consolas" panose="020B0609020204030204" pitchFamily="49" charset="0"/>
                <a:cs typeface="Consolas" panose="020B0609020204030204" pitchFamily="49" charset="0"/>
              </a:rPr>
              <a:t>(</a:t>
            </a:r>
          </a:p>
          <a:p>
            <a:r>
              <a:rPr lang="en-ID" sz="1600" dirty="0">
                <a:latin typeface="Consolas" panose="020B0609020204030204" pitchFamily="49" charset="0"/>
                <a:cs typeface="Consolas" panose="020B0609020204030204" pitchFamily="49" charset="0"/>
              </a:rPr>
              <a:t>          title: </a:t>
            </a:r>
            <a:r>
              <a:rPr lang="en-ID" sz="1600" dirty="0" err="1">
                <a:latin typeface="Consolas" panose="020B0609020204030204" pitchFamily="49" charset="0"/>
                <a:cs typeface="Consolas" panose="020B0609020204030204" pitchFamily="49" charset="0"/>
              </a:rPr>
              <a:t>const</a:t>
            </a:r>
            <a:r>
              <a:rPr lang="en-ID" sz="1600" dirty="0">
                <a:latin typeface="Consolas" panose="020B0609020204030204" pitchFamily="49" charset="0"/>
                <a:cs typeface="Consolas" panose="020B0609020204030204" pitchFamily="49" charset="0"/>
              </a:rPr>
              <a:t> Text('Popular Movie'),</a:t>
            </a:r>
          </a:p>
          <a:p>
            <a:r>
              <a:rPr lang="en-ID" sz="1600" dirty="0">
                <a:latin typeface="Consolas" panose="020B0609020204030204" pitchFamily="49" charset="0"/>
                <a:cs typeface="Consolas" panose="020B0609020204030204" pitchFamily="49" charset="0"/>
              </a:rPr>
              <a:t>        ),</a:t>
            </a:r>
          </a:p>
          <a:p>
            <a:r>
              <a:rPr lang="en-ID" sz="1600" dirty="0">
                <a:latin typeface="Consolas" panose="020B0609020204030204" pitchFamily="49" charset="0"/>
                <a:cs typeface="Consolas" panose="020B0609020204030204" pitchFamily="49" charset="0"/>
              </a:rPr>
              <a:t>        body: </a:t>
            </a:r>
            <a:r>
              <a:rPr lang="en-ID" sz="1600" dirty="0" err="1">
                <a:latin typeface="Consolas" panose="020B0609020204030204" pitchFamily="49" charset="0"/>
                <a:cs typeface="Consolas" panose="020B0609020204030204" pitchFamily="49" charset="0"/>
              </a:rPr>
              <a:t>ListView</a:t>
            </a:r>
            <a:r>
              <a:rPr lang="en-ID" sz="1600" dirty="0">
                <a:latin typeface="Consolas" panose="020B0609020204030204" pitchFamily="49" charset="0"/>
                <a:cs typeface="Consolas" panose="020B0609020204030204" pitchFamily="49" charset="0"/>
              </a:rPr>
              <a:t>(children: &lt;Widget&gt;[</a:t>
            </a:r>
          </a:p>
          <a:p>
            <a:r>
              <a:rPr lang="en-ID" sz="1600" dirty="0">
                <a:solidFill>
                  <a:srgbClr val="FF0000"/>
                </a:solidFill>
                <a:latin typeface="Consolas" panose="020B0609020204030204" pitchFamily="49" charset="0"/>
                <a:cs typeface="Consolas" panose="020B0609020204030204" pitchFamily="49" charset="0"/>
              </a:rPr>
              <a:t>          Container(</a:t>
            </a:r>
          </a:p>
          <a:p>
            <a:pPr lvl="2"/>
            <a:r>
              <a:rPr lang="en-ID" sz="1600" dirty="0">
                <a:solidFill>
                  <a:srgbClr val="FF0000"/>
                </a:solidFill>
                <a:latin typeface="Consolas" panose="020B0609020204030204" pitchFamily="49" charset="0"/>
                <a:cs typeface="Consolas" panose="020B0609020204030204" pitchFamily="49" charset="0"/>
              </a:rPr>
              <a:t>      height: </a:t>
            </a:r>
            <a:r>
              <a:rPr lang="en-ID" sz="1600" dirty="0" err="1">
                <a:solidFill>
                  <a:srgbClr val="FF0000"/>
                </a:solidFill>
                <a:latin typeface="Consolas" panose="020B0609020204030204" pitchFamily="49" charset="0"/>
                <a:cs typeface="Consolas" panose="020B0609020204030204" pitchFamily="49" charset="0"/>
              </a:rPr>
              <a:t>MediaQuery.of</a:t>
            </a:r>
            <a:r>
              <a:rPr lang="en-ID" sz="1600" dirty="0">
                <a:solidFill>
                  <a:srgbClr val="FF0000"/>
                </a:solidFill>
                <a:latin typeface="Consolas" panose="020B0609020204030204" pitchFamily="49" charset="0"/>
                <a:cs typeface="Consolas" panose="020B0609020204030204" pitchFamily="49" charset="0"/>
              </a:rPr>
              <a:t>(context).size.height-200,</a:t>
            </a:r>
          </a:p>
          <a:p>
            <a:pPr lvl="2"/>
            <a:r>
              <a:rPr lang="en-ID" sz="1600" dirty="0">
                <a:solidFill>
                  <a:srgbClr val="FF0000"/>
                </a:solidFill>
                <a:latin typeface="Consolas" panose="020B0609020204030204" pitchFamily="49" charset="0"/>
                <a:cs typeface="Consolas" panose="020B0609020204030204" pitchFamily="49" charset="0"/>
              </a:rPr>
              <a:t>      child: </a:t>
            </a:r>
            <a:r>
              <a:rPr lang="en-ID" sz="1600" dirty="0" err="1">
                <a:solidFill>
                  <a:srgbClr val="FF0000"/>
                </a:solidFill>
                <a:latin typeface="Consolas" panose="020B0609020204030204" pitchFamily="49" charset="0"/>
                <a:cs typeface="Consolas" panose="020B0609020204030204" pitchFamily="49" charset="0"/>
              </a:rPr>
              <a:t>DaftarPopMovie</a:t>
            </a:r>
            <a:r>
              <a:rPr lang="en-ID" sz="1600" dirty="0">
                <a:solidFill>
                  <a:srgbClr val="FF0000"/>
                </a:solidFill>
                <a:latin typeface="Consolas" panose="020B0609020204030204" pitchFamily="49" charset="0"/>
                <a:cs typeface="Consolas" panose="020B0609020204030204" pitchFamily="49" charset="0"/>
              </a:rPr>
              <a:t>(PMs),</a:t>
            </a:r>
          </a:p>
          <a:p>
            <a:pPr lvl="2"/>
            <a:r>
              <a:rPr lang="en-ID" sz="1600" dirty="0">
                <a:solidFill>
                  <a:srgbClr val="FF0000"/>
                </a:solidFill>
                <a:latin typeface="Consolas" panose="020B0609020204030204" pitchFamily="49" charset="0"/>
                <a:cs typeface="Consolas" panose="020B0609020204030204" pitchFamily="49" charset="0"/>
              </a:rPr>
              <a:t>     )</a:t>
            </a:r>
          </a:p>
          <a:p>
            <a:r>
              <a:rPr lang="en-ID" sz="1600" dirty="0">
                <a:solidFill>
                  <a:srgbClr val="FF0000"/>
                </a:solidFill>
                <a:latin typeface="Consolas" panose="020B0609020204030204" pitchFamily="49" charset="0"/>
                <a:cs typeface="Consolas" panose="020B0609020204030204" pitchFamily="49" charset="0"/>
              </a:rPr>
              <a:t>        </a:t>
            </a:r>
            <a:r>
              <a:rPr lang="en-ID" sz="1600" dirty="0">
                <a:latin typeface="Consolas" panose="020B0609020204030204" pitchFamily="49" charset="0"/>
                <a:cs typeface="Consolas" panose="020B0609020204030204" pitchFamily="49" charset="0"/>
              </a:rPr>
              <a:t>]));</a:t>
            </a:r>
            <a:endParaRPr lang="en-ID" sz="1600" dirty="0">
              <a:effectLst/>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329DDF62-6731-F646-9B60-3E64558F9D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15604" y="202721"/>
            <a:ext cx="2268011" cy="4738058"/>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Modifying widget</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Content Placeholder 6">
            <a:extLst>
              <a:ext uri="{FF2B5EF4-FFF2-40B4-BE49-F238E27FC236}">
                <a16:creationId xmlns:a16="http://schemas.microsoft.com/office/drawing/2014/main" id="{8D271E66-CC54-E840-882B-3CF9AF99E222}"/>
              </a:ext>
            </a:extLst>
          </p:cNvPr>
          <p:cNvSpPr txBox="1">
            <a:spLocks/>
          </p:cNvSpPr>
          <p:nvPr/>
        </p:nvSpPr>
        <p:spPr>
          <a:xfrm>
            <a:off x="226423" y="576943"/>
            <a:ext cx="6278879" cy="3739600"/>
          </a:xfrm>
          <a:prstGeom prst="rect">
            <a:avLst/>
          </a:prstGeom>
        </p:spPr>
        <p:txBody>
          <a:bodyPr vert="horz" lIns="91440" tIns="45720" rIns="91440" bIns="45720" rtlCol="0">
            <a:noAutofit/>
          </a:bodyPr>
          <a:lstStyle/>
          <a:p>
            <a:r>
              <a:rPr kumimoji="0" lang="en-US" sz="1600" b="0" i="0" u="none" strike="noStrike" kern="1200" cap="none" spc="0" normalizeH="0" baseline="0" noProof="0" dirty="0">
                <a:ln>
                  <a:noFill/>
                </a:ln>
                <a:solidFill>
                  <a:schemeClr val="tx1"/>
                </a:solidFill>
                <a:effectLst/>
                <a:uLnTx/>
                <a:uFillTx/>
                <a:latin typeface="+mn-lt"/>
                <a:ea typeface="+mn-ea"/>
                <a:cs typeface="+mn-cs"/>
              </a:rPr>
              <a:t>After running well, we can modify the appearance of the widget. For example, with a card.</a:t>
            </a:r>
          </a:p>
          <a:p>
            <a:endParaRPr lang="en-US" sz="1600" dirty="0">
              <a:solidFill>
                <a:srgbClr val="FF0000"/>
              </a:solidFill>
            </a:endParaRPr>
          </a:p>
          <a:p>
            <a:r>
              <a:rPr lang="en-ID" sz="1400" dirty="0">
                <a:latin typeface="Consolas" panose="020B0609020204030204" pitchFamily="49" charset="0"/>
                <a:cs typeface="Consolas" panose="020B0609020204030204" pitchFamily="49" charset="0"/>
              </a:rPr>
              <a:t> </a:t>
            </a:r>
            <a:r>
              <a:rPr lang="en-ID" sz="1400" dirty="0">
                <a:solidFill>
                  <a:srgbClr val="FF0000"/>
                </a:solidFill>
                <a:latin typeface="Consolas" panose="020B0609020204030204" pitchFamily="49" charset="0"/>
                <a:cs typeface="Consolas" panose="020B0609020204030204" pitchFamily="49" charset="0"/>
              </a:rPr>
              <a:t>        return Card(</a:t>
            </a:r>
          </a:p>
          <a:p>
            <a:r>
              <a:rPr lang="en-ID" sz="1400" dirty="0">
                <a:solidFill>
                  <a:srgbClr val="FF0000"/>
                </a:solidFill>
                <a:latin typeface="Consolas" panose="020B0609020204030204" pitchFamily="49" charset="0"/>
                <a:cs typeface="Consolas" panose="020B0609020204030204" pitchFamily="49" charset="0"/>
              </a:rPr>
              <a:t>                child: Column(</a:t>
            </a:r>
          </a:p>
          <a:p>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mainAxisSize</a:t>
            </a:r>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MainAxisSize.min</a:t>
            </a:r>
            <a:r>
              <a:rPr lang="en-ID" sz="1400" dirty="0">
                <a:solidFill>
                  <a:srgbClr val="FF0000"/>
                </a:solidFill>
                <a:latin typeface="Consolas" panose="020B0609020204030204" pitchFamily="49" charset="0"/>
                <a:cs typeface="Consolas" panose="020B0609020204030204" pitchFamily="49" charset="0"/>
              </a:rPr>
              <a:t>,</a:t>
            </a:r>
          </a:p>
          <a:p>
            <a:r>
              <a:rPr lang="en-ID" sz="1400" dirty="0">
                <a:solidFill>
                  <a:srgbClr val="FF0000"/>
                </a:solidFill>
                <a:latin typeface="Consolas" panose="020B0609020204030204" pitchFamily="49" charset="0"/>
                <a:cs typeface="Consolas" panose="020B0609020204030204" pitchFamily="49" charset="0"/>
              </a:rPr>
              <a:t>              children: &lt;Widget&gt;[</a:t>
            </a:r>
          </a:p>
          <a:p>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ListTile</a:t>
            </a:r>
            <a:r>
              <a:rPr lang="en-ID" sz="1400" dirty="0">
                <a:solidFill>
                  <a:srgbClr val="FF0000"/>
                </a:solidFill>
                <a:latin typeface="Consolas" panose="020B0609020204030204" pitchFamily="49" charset="0"/>
                <a:cs typeface="Consolas" panose="020B0609020204030204" pitchFamily="49" charset="0"/>
              </a:rPr>
              <a:t>(</a:t>
            </a:r>
          </a:p>
          <a:p>
            <a:r>
              <a:rPr lang="en-ID" sz="1400" dirty="0">
                <a:solidFill>
                  <a:srgbClr val="FF0000"/>
                </a:solidFill>
                <a:latin typeface="Consolas" panose="020B0609020204030204" pitchFamily="49" charset="0"/>
                <a:cs typeface="Consolas" panose="020B0609020204030204" pitchFamily="49" charset="0"/>
              </a:rPr>
              <a:t>                  leading: </a:t>
            </a:r>
            <a:r>
              <a:rPr lang="en-ID" sz="1400" dirty="0" err="1">
                <a:solidFill>
                  <a:srgbClr val="FF0000"/>
                </a:solidFill>
                <a:latin typeface="Consolas" panose="020B0609020204030204" pitchFamily="49" charset="0"/>
                <a:cs typeface="Consolas" panose="020B0609020204030204" pitchFamily="49" charset="0"/>
              </a:rPr>
              <a:t>const</a:t>
            </a:r>
            <a:r>
              <a:rPr lang="en-ID" sz="1400" dirty="0">
                <a:solidFill>
                  <a:srgbClr val="FF0000"/>
                </a:solidFill>
                <a:latin typeface="Consolas" panose="020B0609020204030204" pitchFamily="49" charset="0"/>
                <a:cs typeface="Consolas" panose="020B0609020204030204" pitchFamily="49" charset="0"/>
              </a:rPr>
              <a:t> Icon(</a:t>
            </a:r>
            <a:r>
              <a:rPr lang="en-ID" sz="1400" dirty="0" err="1">
                <a:solidFill>
                  <a:srgbClr val="FF0000"/>
                </a:solidFill>
                <a:latin typeface="Consolas" panose="020B0609020204030204" pitchFamily="49" charset="0"/>
                <a:cs typeface="Consolas" panose="020B0609020204030204" pitchFamily="49" charset="0"/>
              </a:rPr>
              <a:t>Icons.movie</a:t>
            </a:r>
            <a:r>
              <a:rPr lang="en-ID" sz="1400" dirty="0">
                <a:solidFill>
                  <a:srgbClr val="FF0000"/>
                </a:solidFill>
                <a:latin typeface="Consolas" panose="020B0609020204030204" pitchFamily="49" charset="0"/>
                <a:cs typeface="Consolas" panose="020B0609020204030204" pitchFamily="49" charset="0"/>
              </a:rPr>
              <a:t>, size: 30),</a:t>
            </a:r>
          </a:p>
          <a:p>
            <a:r>
              <a:rPr lang="en-ID" sz="1400" dirty="0">
                <a:solidFill>
                  <a:srgbClr val="FF0000"/>
                </a:solidFill>
                <a:latin typeface="Consolas" panose="020B0609020204030204" pitchFamily="49" charset="0"/>
                <a:cs typeface="Consolas" panose="020B0609020204030204" pitchFamily="49" charset="0"/>
              </a:rPr>
              <a:t>                  title: Text(</a:t>
            </a:r>
            <a:r>
              <a:rPr lang="en-ID" sz="1400" dirty="0" err="1">
                <a:solidFill>
                  <a:srgbClr val="FF0000"/>
                </a:solidFill>
                <a:latin typeface="Consolas" panose="020B0609020204030204" pitchFamily="49" charset="0"/>
                <a:cs typeface="Consolas" panose="020B0609020204030204" pitchFamily="49" charset="0"/>
              </a:rPr>
              <a:t>PopMovs</a:t>
            </a:r>
            <a:r>
              <a:rPr lang="en-ID" sz="1400" dirty="0">
                <a:solidFill>
                  <a:srgbClr val="FF0000"/>
                </a:solidFill>
                <a:latin typeface="Consolas" panose="020B0609020204030204" pitchFamily="49" charset="0"/>
                <a:cs typeface="Consolas" panose="020B0609020204030204" pitchFamily="49" charset="0"/>
              </a:rPr>
              <a:t>[index].title),</a:t>
            </a:r>
          </a:p>
          <a:p>
            <a:r>
              <a:rPr lang="en-ID" sz="1400" dirty="0">
                <a:solidFill>
                  <a:srgbClr val="FF0000"/>
                </a:solidFill>
                <a:latin typeface="Consolas" panose="020B0609020204030204" pitchFamily="49" charset="0"/>
                <a:cs typeface="Consolas" panose="020B0609020204030204" pitchFamily="49" charset="0"/>
              </a:rPr>
              <a:t>                  subtitle: Text(</a:t>
            </a:r>
            <a:r>
              <a:rPr lang="en-ID" sz="1400" dirty="0" err="1">
                <a:solidFill>
                  <a:srgbClr val="FF0000"/>
                </a:solidFill>
                <a:latin typeface="Consolas" panose="020B0609020204030204" pitchFamily="49" charset="0"/>
                <a:cs typeface="Consolas" panose="020B0609020204030204" pitchFamily="49" charset="0"/>
              </a:rPr>
              <a:t>PopMovs</a:t>
            </a:r>
            <a:r>
              <a:rPr lang="en-ID" sz="1400" dirty="0">
                <a:solidFill>
                  <a:srgbClr val="FF0000"/>
                </a:solidFill>
                <a:latin typeface="Consolas" panose="020B0609020204030204" pitchFamily="49" charset="0"/>
                <a:cs typeface="Consolas" panose="020B0609020204030204" pitchFamily="49" charset="0"/>
              </a:rPr>
              <a:t>[index].overview),</a:t>
            </a:r>
          </a:p>
          <a:p>
            <a:r>
              <a:rPr lang="en-ID" sz="1400" dirty="0">
                <a:solidFill>
                  <a:srgbClr val="FF0000"/>
                </a:solidFill>
                <a:latin typeface="Consolas" panose="020B0609020204030204" pitchFamily="49" charset="0"/>
                <a:cs typeface="Consolas" panose="020B0609020204030204" pitchFamily="49" charset="0"/>
              </a:rPr>
              <a:t>                ),</a:t>
            </a:r>
          </a:p>
          <a:p>
            <a:r>
              <a:rPr lang="en-ID" sz="1400" dirty="0">
                <a:solidFill>
                  <a:srgbClr val="FF0000"/>
                </a:solidFill>
                <a:latin typeface="Consolas" panose="020B0609020204030204" pitchFamily="49" charset="0"/>
                <a:cs typeface="Consolas" panose="020B0609020204030204" pitchFamily="49" charset="0"/>
              </a:rPr>
              <a:t>              ],</a:t>
            </a:r>
          </a:p>
          <a:p>
            <a:r>
              <a:rPr lang="en-ID" sz="1400" dirty="0">
                <a:solidFill>
                  <a:srgbClr val="FF0000"/>
                </a:solidFill>
                <a:latin typeface="Consolas" panose="020B0609020204030204" pitchFamily="49" charset="0"/>
                <a:cs typeface="Consolas" panose="020B0609020204030204" pitchFamily="49" charset="0"/>
              </a:rPr>
              <a:t>            ));</a:t>
            </a:r>
            <a:br>
              <a:rPr lang="en-ID" dirty="0"/>
            </a:br>
            <a:endParaRPr lang="en-ID" dirty="0"/>
          </a:p>
          <a:p>
            <a:br>
              <a:rPr lang="en-ID" sz="1400" dirty="0"/>
            </a:br>
            <a:endParaRPr lang="en-ID" sz="1400" dirty="0"/>
          </a:p>
          <a:p>
            <a:r>
              <a:rPr kumimoji="0" lang="en-US" sz="1200" b="0" i="0" u="none" strike="noStrike" kern="1200" cap="none" spc="0" normalizeH="0" baseline="0" noProof="0" dirty="0">
                <a:ln>
                  <a:noFill/>
                </a:ln>
                <a:solidFill>
                  <a:schemeClr val="tx2">
                    <a:lumMod val="60000"/>
                    <a:lumOff val="40000"/>
                  </a:schemeClr>
                </a:solidFill>
                <a:effectLst/>
                <a:uLnTx/>
                <a:uFillTx/>
                <a:latin typeface="+mn-lt"/>
                <a:ea typeface="+mn-ea"/>
                <a:cs typeface="+mn-cs"/>
              </a:rPr>
              <a:t>Can you add </a:t>
            </a:r>
            <a:r>
              <a:rPr kumimoji="0" lang="en-US" sz="1200" b="0" i="0" u="none" strike="noStrike" kern="1200" cap="none" spc="0" normalizeH="0" baseline="0" noProof="0" dirty="0" err="1">
                <a:ln>
                  <a:noFill/>
                </a:ln>
                <a:solidFill>
                  <a:schemeClr val="tx2">
                    <a:lumMod val="60000"/>
                    <a:lumOff val="40000"/>
                  </a:schemeClr>
                </a:solidFill>
                <a:effectLst/>
                <a:uLnTx/>
                <a:uFillTx/>
                <a:latin typeface="+mn-lt"/>
                <a:ea typeface="+mn-ea"/>
                <a:cs typeface="+mn-cs"/>
              </a:rPr>
              <a:t>url</a:t>
            </a:r>
            <a:r>
              <a:rPr kumimoji="0" lang="en-US" sz="1200" b="0" i="0" u="none" strike="noStrike" kern="1200" cap="none" spc="0" normalizeH="0" baseline="0" noProof="0" dirty="0">
                <a:ln>
                  <a:noFill/>
                </a:ln>
                <a:solidFill>
                  <a:schemeClr val="tx2">
                    <a:lumMod val="60000"/>
                    <a:lumOff val="40000"/>
                  </a:schemeClr>
                </a:solidFill>
                <a:effectLst/>
                <a:uLnTx/>
                <a:uFillTx/>
                <a:latin typeface="+mn-lt"/>
                <a:ea typeface="+mn-ea"/>
                <a:cs typeface="+mn-cs"/>
              </a:rPr>
              <a:t> field in movie table ,fill in image </a:t>
            </a:r>
            <a:r>
              <a:rPr kumimoji="0" lang="en-US" sz="1200" b="0" i="0" u="none" strike="noStrike" kern="1200" cap="none" spc="0" normalizeH="0" baseline="0" noProof="0" dirty="0" err="1">
                <a:ln>
                  <a:noFill/>
                </a:ln>
                <a:solidFill>
                  <a:schemeClr val="tx2">
                    <a:lumMod val="60000"/>
                    <a:lumOff val="40000"/>
                  </a:schemeClr>
                </a:solidFill>
                <a:effectLst/>
                <a:uLnTx/>
                <a:uFillTx/>
                <a:latin typeface="+mn-lt"/>
                <a:ea typeface="+mn-ea"/>
                <a:cs typeface="+mn-cs"/>
              </a:rPr>
              <a:t>url</a:t>
            </a:r>
            <a:r>
              <a:rPr kumimoji="0" lang="en-US" sz="1200" b="0" i="0" u="none" strike="noStrike" kern="1200" cap="none" spc="0" normalizeH="0" baseline="0" noProof="0" dirty="0">
                <a:ln>
                  <a:noFill/>
                </a:ln>
                <a:solidFill>
                  <a:schemeClr val="tx2">
                    <a:lumMod val="60000"/>
                    <a:lumOff val="40000"/>
                  </a:schemeClr>
                </a:solidFill>
                <a:effectLst/>
                <a:uLnTx/>
                <a:uFillTx/>
                <a:latin typeface="+mn-lt"/>
                <a:ea typeface="+mn-ea"/>
                <a:cs typeface="+mn-cs"/>
              </a:rPr>
              <a:t> of the movie poster (for now, just  2 or 3 movies), and then change the </a:t>
            </a:r>
            <a:r>
              <a:rPr kumimoji="0" lang="en-US" sz="1200" b="0" i="0" u="none" strike="noStrike" kern="1200" cap="none" spc="0" normalizeH="0" baseline="0" noProof="0" dirty="0" err="1">
                <a:ln>
                  <a:noFill/>
                </a:ln>
                <a:solidFill>
                  <a:schemeClr val="tx2">
                    <a:lumMod val="60000"/>
                    <a:lumOff val="40000"/>
                  </a:schemeClr>
                </a:solidFill>
                <a:effectLst/>
                <a:uLnTx/>
                <a:uFillTx/>
                <a:latin typeface="+mn-lt"/>
                <a:ea typeface="+mn-ea"/>
                <a:cs typeface="+mn-cs"/>
              </a:rPr>
              <a:t>icons.movie</a:t>
            </a:r>
            <a:r>
              <a:rPr kumimoji="0" lang="en-US" sz="1200" b="0" i="0" u="none" strike="noStrike" kern="1200" cap="none" spc="0" normalizeH="0" baseline="0" noProof="0" dirty="0">
                <a:ln>
                  <a:noFill/>
                </a:ln>
                <a:solidFill>
                  <a:schemeClr val="tx2">
                    <a:lumMod val="60000"/>
                    <a:lumOff val="40000"/>
                  </a:schemeClr>
                </a:solidFill>
                <a:effectLst/>
                <a:uLnTx/>
                <a:uFillTx/>
                <a:latin typeface="+mn-lt"/>
                <a:ea typeface="+mn-ea"/>
                <a:cs typeface="+mn-cs"/>
              </a:rPr>
              <a:t> with this </a:t>
            </a:r>
            <a:r>
              <a:rPr kumimoji="0" lang="en-US" sz="1200" b="0" i="0" u="none" strike="noStrike" kern="1200" cap="none" spc="0" normalizeH="0" baseline="0" noProof="0" dirty="0" err="1">
                <a:ln>
                  <a:noFill/>
                </a:ln>
                <a:solidFill>
                  <a:schemeClr val="tx2">
                    <a:lumMod val="60000"/>
                    <a:lumOff val="40000"/>
                  </a:schemeClr>
                </a:solidFill>
                <a:effectLst/>
                <a:uLnTx/>
                <a:uFillTx/>
                <a:latin typeface="+mn-lt"/>
                <a:ea typeface="+mn-ea"/>
                <a:cs typeface="+mn-cs"/>
              </a:rPr>
              <a:t>url</a:t>
            </a:r>
            <a:r>
              <a:rPr kumimoji="0" lang="en-US" sz="1200" b="0" i="0" u="none" strike="noStrike" kern="1200" cap="none" spc="0" normalizeH="0" baseline="0" noProof="0" dirty="0">
                <a:ln>
                  <a:noFill/>
                </a:ln>
                <a:solidFill>
                  <a:schemeClr val="tx2">
                    <a:lumMod val="60000"/>
                    <a:lumOff val="40000"/>
                  </a:schemeClr>
                </a:solidFill>
                <a:effectLst/>
                <a:uLnTx/>
                <a:uFillTx/>
                <a:latin typeface="+mn-lt"/>
                <a:ea typeface="+mn-ea"/>
                <a:cs typeface="+mn-cs"/>
              </a:rPr>
              <a:t> image when the </a:t>
            </a:r>
            <a:r>
              <a:rPr kumimoji="0" lang="en-US" sz="1200" b="0" i="0" u="none" strike="noStrike" kern="1200" cap="none" spc="0" normalizeH="0" baseline="0" noProof="0" dirty="0" err="1">
                <a:ln>
                  <a:noFill/>
                </a:ln>
                <a:solidFill>
                  <a:schemeClr val="tx2">
                    <a:lumMod val="60000"/>
                    <a:lumOff val="40000"/>
                  </a:schemeClr>
                </a:solidFill>
                <a:effectLst/>
                <a:uLnTx/>
                <a:uFillTx/>
                <a:latin typeface="+mn-lt"/>
                <a:ea typeface="+mn-ea"/>
                <a:cs typeface="+mn-cs"/>
              </a:rPr>
              <a:t>url</a:t>
            </a:r>
            <a:r>
              <a:rPr kumimoji="0" lang="en-US" sz="1200" b="0" i="0" u="none" strike="noStrike" kern="1200" cap="none" spc="0" normalizeH="0" baseline="0" noProof="0" dirty="0">
                <a:ln>
                  <a:noFill/>
                </a:ln>
                <a:solidFill>
                  <a:schemeClr val="tx2">
                    <a:lumMod val="60000"/>
                    <a:lumOff val="40000"/>
                  </a:schemeClr>
                </a:solidFill>
                <a:effectLst/>
                <a:uLnTx/>
                <a:uFillTx/>
                <a:latin typeface="+mn-lt"/>
                <a:ea typeface="+mn-ea"/>
                <a:cs typeface="+mn-cs"/>
              </a:rPr>
              <a:t> is not empty?</a:t>
            </a:r>
          </a:p>
        </p:txBody>
      </p:sp>
      <p:pic>
        <p:nvPicPr>
          <p:cNvPr id="4" name="Picture 3">
            <a:extLst>
              <a:ext uri="{FF2B5EF4-FFF2-40B4-BE49-F238E27FC236}">
                <a16:creationId xmlns:a16="http://schemas.microsoft.com/office/drawing/2014/main" id="{9E401B8A-8890-FA41-B45C-F6AB677DFF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2504" y="347606"/>
            <a:ext cx="2196269" cy="4588183"/>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5400" b="1" dirty="0">
                <a:solidFill>
                  <a:schemeClr val="accent1">
                    <a:lumMod val="20000"/>
                    <a:lumOff val="80000"/>
                  </a:schemeClr>
                </a:solidFill>
              </a:rPr>
              <a:t>Exercise</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a:solidFill>
                  <a:schemeClr val="tx2">
                    <a:lumMod val="60000"/>
                    <a:lumOff val="40000"/>
                  </a:schemeClr>
                </a:solidFill>
              </a:rPr>
              <a:t>05</a:t>
            </a:r>
            <a:endParaRPr lang="en-US" sz="8000" dirty="0">
              <a:solidFill>
                <a:schemeClr val="tx2">
                  <a:lumMod val="60000"/>
                  <a:lumOff val="40000"/>
                </a:schemeClr>
              </a:solidFill>
            </a:endParaRPr>
          </a:p>
        </p:txBody>
      </p:sp>
    </p:spTree>
    <p:extLst>
      <p:ext uri="{BB962C8B-B14F-4D97-AF65-F5344CB8AC3E}">
        <p14:creationId xmlns:p14="http://schemas.microsoft.com/office/powerpoint/2010/main" val="219989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Exercise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2154436"/>
          </a:xfrm>
          <a:prstGeom prst="rect">
            <a:avLst/>
          </a:prstGeom>
        </p:spPr>
        <p:txBody>
          <a:bodyPr wrap="square">
            <a:spAutoFit/>
          </a:bodyPr>
          <a:lstStyle/>
          <a:p>
            <a:pPr lvl="1"/>
            <a:r>
              <a:rPr lang="en-US" sz="2000" dirty="0"/>
              <a:t>Using the same way in previous chapters, Create new screen ( called </a:t>
            </a:r>
            <a:r>
              <a:rPr lang="en-US" sz="2000" dirty="0" err="1"/>
              <a:t>PopularActor</a:t>
            </a:r>
            <a:r>
              <a:rPr lang="en-US" sz="2000" dirty="0"/>
              <a:t>) for showing Actor-Actress name from person table. </a:t>
            </a:r>
          </a:p>
          <a:p>
            <a:pPr lvl="1"/>
            <a:endParaRPr lang="en-US" sz="2000" dirty="0"/>
          </a:p>
          <a:p>
            <a:pPr lvl="1"/>
            <a:r>
              <a:rPr lang="en-US" sz="2000" dirty="0"/>
              <a:t>Upload </a:t>
            </a:r>
            <a:r>
              <a:rPr lang="en-US" sz="2000" dirty="0" err="1"/>
              <a:t>popularactor.dart</a:t>
            </a:r>
            <a:r>
              <a:rPr lang="id-ID" sz="2000" dirty="0"/>
              <a:t> (</a:t>
            </a:r>
            <a:r>
              <a:rPr lang="id-ID" sz="2000" dirty="0" err="1"/>
              <a:t>screen</a:t>
            </a:r>
            <a:r>
              <a:rPr lang="id-ID" sz="2000" dirty="0"/>
              <a:t>) </a:t>
            </a:r>
            <a:r>
              <a:rPr lang="id-ID" sz="2000" dirty="0" err="1"/>
              <a:t>and</a:t>
            </a:r>
            <a:r>
              <a:rPr lang="id-ID" sz="2000" dirty="0"/>
              <a:t> </a:t>
            </a:r>
            <a:r>
              <a:rPr lang="id-ID" sz="2000" dirty="0" err="1"/>
              <a:t>pop_actor.dart</a:t>
            </a:r>
            <a:r>
              <a:rPr lang="id-ID" sz="2000" dirty="0"/>
              <a:t> (</a:t>
            </a:r>
            <a:r>
              <a:rPr lang="id-ID" sz="2000" dirty="0" err="1"/>
              <a:t>PopActor</a:t>
            </a:r>
            <a:r>
              <a:rPr lang="id-ID" sz="2000" dirty="0"/>
              <a:t> </a:t>
            </a:r>
            <a:r>
              <a:rPr lang="id-ID" sz="2000" dirty="0" err="1"/>
              <a:t>class</a:t>
            </a:r>
            <a:r>
              <a:rPr lang="id-ID" sz="2000" dirty="0"/>
              <a:t>)</a:t>
            </a:r>
            <a:r>
              <a:rPr lang="en-US" sz="2000" dirty="0"/>
              <a:t> to ULS</a:t>
            </a:r>
          </a:p>
          <a:p>
            <a:endParaRPr lang="en-US" sz="1400" dirty="0"/>
          </a:p>
        </p:txBody>
      </p:sp>
      <p:sp>
        <p:nvSpPr>
          <p:cNvPr id="8" name="TextBox 7">
            <a:extLst>
              <a:ext uri="{FF2B5EF4-FFF2-40B4-BE49-F238E27FC236}">
                <a16:creationId xmlns:a16="http://schemas.microsoft.com/office/drawing/2014/main" id="{06A91DE1-FA9E-974F-B979-2BF745D41DEE}"/>
              </a:ext>
            </a:extLst>
          </p:cNvPr>
          <p:cNvSpPr txBox="1"/>
          <p:nvPr/>
        </p:nvSpPr>
        <p:spPr>
          <a:xfrm>
            <a:off x="914401" y="3238451"/>
            <a:ext cx="4650376" cy="1477328"/>
          </a:xfrm>
          <a:prstGeom prst="rect">
            <a:avLst/>
          </a:prstGeom>
          <a:noFill/>
        </p:spPr>
        <p:txBody>
          <a:bodyPr wrap="square">
            <a:spAutoFit/>
          </a:bodyPr>
          <a:lstStyle/>
          <a:p>
            <a:r>
              <a:rPr kumimoji="0" lang="en-US" sz="1800" b="0" i="0" u="none" strike="noStrike" kern="1200" cap="none" spc="0" normalizeH="0" baseline="0" noProof="0" dirty="0">
                <a:ln>
                  <a:noFill/>
                </a:ln>
                <a:solidFill>
                  <a:schemeClr val="tx1"/>
                </a:solidFill>
                <a:effectLst/>
                <a:uLnTx/>
                <a:uFillTx/>
                <a:latin typeface="+mn-lt"/>
                <a:ea typeface="+mn-ea"/>
                <a:cs typeface="+mn-cs"/>
              </a:rPr>
              <a:t>finish now </a:t>
            </a:r>
            <a:r>
              <a:rPr lang="en-US" sz="1800" dirty="0">
                <a:sym typeface="Wingdings" pitchFamily="2" charset="2"/>
              </a:rPr>
              <a:t> 100</a:t>
            </a:r>
          </a:p>
          <a:p>
            <a:r>
              <a:rPr kumimoji="0" lang="en-US" sz="1800" b="0" i="0" u="none" strike="noStrike" kern="1200" cap="none" spc="0" normalizeH="0" baseline="0" noProof="0" dirty="0">
                <a:ln>
                  <a:noFill/>
                </a:ln>
                <a:solidFill>
                  <a:schemeClr val="tx1"/>
                </a:solidFill>
                <a:effectLst/>
                <a:uLnTx/>
                <a:uFillTx/>
                <a:latin typeface="+mn-lt"/>
                <a:ea typeface="+mn-ea"/>
                <a:cs typeface="+mn-cs"/>
                <a:sym typeface="Wingdings" pitchFamily="2" charset="2"/>
              </a:rPr>
              <a:t>finish today  95</a:t>
            </a:r>
          </a:p>
          <a:p>
            <a:r>
              <a:rPr lang="en-US" sz="1800" dirty="0">
                <a:sym typeface="Wingdings" pitchFamily="2" charset="2"/>
              </a:rPr>
              <a:t>finish tomorrow  90</a:t>
            </a:r>
          </a:p>
          <a:p>
            <a:r>
              <a:rPr lang="en-US" sz="1800" dirty="0">
                <a:sym typeface="Wingdings" pitchFamily="2" charset="2"/>
              </a:rPr>
              <a:t>finish before next week 85</a:t>
            </a:r>
          </a:p>
          <a:p>
            <a:r>
              <a:rPr kumimoji="0" lang="en-US" sz="1800" b="0" i="0" u="none" strike="noStrike" kern="1200" cap="none" spc="0" normalizeH="0" baseline="0" noProof="0" dirty="0">
                <a:ln>
                  <a:noFill/>
                </a:ln>
                <a:solidFill>
                  <a:schemeClr val="tx1"/>
                </a:solidFill>
                <a:effectLst/>
                <a:uLnTx/>
                <a:uFillTx/>
                <a:latin typeface="+mn-lt"/>
                <a:ea typeface="+mn-ea"/>
                <a:cs typeface="+mn-cs"/>
                <a:sym typeface="Wingdings" pitchFamily="2" charset="2"/>
              </a:rPr>
              <a:t>finish after next week  0</a:t>
            </a:r>
            <a:endParaRPr dirty="0"/>
          </a:p>
        </p:txBody>
      </p:sp>
    </p:spTree>
    <p:extLst>
      <p:ext uri="{BB962C8B-B14F-4D97-AF65-F5344CB8AC3E}">
        <p14:creationId xmlns:p14="http://schemas.microsoft.com/office/powerpoint/2010/main" val="3548107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More Reading</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1384995"/>
          </a:xfrm>
          <a:prstGeom prst="rect">
            <a:avLst/>
          </a:prstGeom>
        </p:spPr>
        <p:txBody>
          <a:bodyPr wrap="square">
            <a:spAutoFit/>
          </a:bodyPr>
          <a:lstStyle/>
          <a:p>
            <a:r>
              <a:rPr lang="en-US" sz="1400" dirty="0"/>
              <a:t>When your project is getting larger, it’s a good idea not to manually decode JSONs to our classes</a:t>
            </a:r>
          </a:p>
          <a:p>
            <a:r>
              <a:rPr lang="en-US" sz="1400" dirty="0"/>
              <a:t>Even a slight typo on JSON field name may cause hard-to-track bugs</a:t>
            </a:r>
          </a:p>
          <a:p>
            <a:endParaRPr lang="en-US" sz="1400" dirty="0"/>
          </a:p>
          <a:p>
            <a:r>
              <a:rPr lang="en-US" sz="1400" dirty="0"/>
              <a:t>For bigger projects, use code generations</a:t>
            </a:r>
          </a:p>
          <a:p>
            <a:r>
              <a:rPr lang="en-US" sz="1400" dirty="0"/>
              <a:t>Read more here: </a:t>
            </a:r>
            <a:r>
              <a:rPr lang="en-US" sz="1400" dirty="0">
                <a:hlinkClick r:id="rId3"/>
              </a:rPr>
              <a:t>https://docs.flutter.dev/development/data-and-backend/json#use-code-generation-for-medium-to-large-projects</a:t>
            </a:r>
            <a:r>
              <a:rPr lang="en-US" sz="1400" dirty="0"/>
              <a:t> </a:t>
            </a:r>
          </a:p>
        </p:txBody>
      </p:sp>
    </p:spTree>
    <p:extLst>
      <p:ext uri="{BB962C8B-B14F-4D97-AF65-F5344CB8AC3E}">
        <p14:creationId xmlns:p14="http://schemas.microsoft.com/office/powerpoint/2010/main" val="4233390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Text Placeholder 3"/>
          <p:cNvSpPr txBox="1">
            <a:spLocks/>
          </p:cNvSpPr>
          <p:nvPr/>
        </p:nvSpPr>
        <p:spPr>
          <a:xfrm>
            <a:off x="4862945" y="778274"/>
            <a:ext cx="3946237" cy="407081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endParaRPr lang="en-US" dirty="0">
              <a:solidFill>
                <a:schemeClr val="bg1"/>
              </a:solidFill>
            </a:endParaRPr>
          </a:p>
        </p:txBody>
      </p:sp>
      <p:pic>
        <p:nvPicPr>
          <p:cNvPr id="24578" name="Picture 2" descr="Blue-man-Questions-Comments"/>
          <p:cNvPicPr>
            <a:picLocks noChangeAspect="1" noChangeArrowheads="1"/>
          </p:cNvPicPr>
          <p:nvPr/>
        </p:nvPicPr>
        <p:blipFill>
          <a:blip r:embed="rId3"/>
          <a:srcRect/>
          <a:stretch>
            <a:fillRect/>
          </a:stretch>
        </p:blipFill>
        <p:spPr bwMode="auto">
          <a:xfrm>
            <a:off x="388657" y="547551"/>
            <a:ext cx="4474288" cy="4624262"/>
          </a:xfrm>
          <a:prstGeom prst="rect">
            <a:avLst/>
          </a:prstGeom>
          <a:noFill/>
        </p:spPr>
      </p:pic>
    </p:spTree>
    <p:extLst>
      <p:ext uri="{BB962C8B-B14F-4D97-AF65-F5344CB8AC3E}">
        <p14:creationId xmlns:p14="http://schemas.microsoft.com/office/powerpoint/2010/main" val="749777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4400" b="1" dirty="0">
                <a:solidFill>
                  <a:schemeClr val="accent1">
                    <a:lumMod val="20000"/>
                    <a:lumOff val="80000"/>
                  </a:schemeClr>
                </a:solidFill>
              </a:rPr>
              <a:t>ONLINING API</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01</a:t>
            </a:r>
          </a:p>
        </p:txBody>
      </p:sp>
    </p:spTree>
    <p:extLst>
      <p:ext uri="{BB962C8B-B14F-4D97-AF65-F5344CB8AC3E}">
        <p14:creationId xmlns:p14="http://schemas.microsoft.com/office/powerpoint/2010/main" val="2199896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Onlining</a:t>
            </a:r>
            <a:r>
              <a:rPr lang="en-US" sz="3600" b="1" dirty="0">
                <a:solidFill>
                  <a:srgbClr val="000090"/>
                </a:solidFill>
              </a:rPr>
              <a:t> API</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8229600" cy="3810852"/>
          </a:xfrm>
        </p:spPr>
        <p:txBody>
          <a:bodyPr>
            <a:normAutofit/>
          </a:bodyPr>
          <a:lstStyle/>
          <a:p>
            <a:pPr marL="0" lvl="0" indent="0">
              <a:lnSpc>
                <a:spcPct val="90000"/>
              </a:lnSpc>
              <a:spcBef>
                <a:spcPts val="1000"/>
              </a:spcBef>
              <a:buClr>
                <a:schemeClr val="dk1"/>
              </a:buClr>
              <a:buSzPts val="1100"/>
              <a:buNone/>
            </a:pPr>
            <a:r>
              <a:rPr lang="en-US" sz="2000" dirty="0"/>
              <a:t>In this chapter and for next several chapters, we will use a webservice. </a:t>
            </a:r>
          </a:p>
          <a:p>
            <a:pPr marL="0" lvl="0" indent="0">
              <a:lnSpc>
                <a:spcPct val="90000"/>
              </a:lnSpc>
              <a:spcBef>
                <a:spcPts val="1000"/>
              </a:spcBef>
              <a:buClr>
                <a:schemeClr val="dk1"/>
              </a:buClr>
              <a:buSzPts val="1100"/>
              <a:buNone/>
            </a:pPr>
            <a:r>
              <a:rPr lang="en-US" sz="2000" dirty="0"/>
              <a:t>We can use our computer/laptop as web service provider (localhost), but we will encounter some difficulties.</a:t>
            </a:r>
          </a:p>
          <a:p>
            <a:pPr marL="0" lvl="0" indent="0">
              <a:lnSpc>
                <a:spcPct val="90000"/>
              </a:lnSpc>
              <a:spcBef>
                <a:spcPts val="1000"/>
              </a:spcBef>
              <a:buClr>
                <a:schemeClr val="dk1"/>
              </a:buClr>
              <a:buSzPts val="1100"/>
              <a:buNone/>
            </a:pPr>
            <a:r>
              <a:rPr lang="en-US" sz="2000" dirty="0"/>
              <a:t>If we use emulator, we have to change the IP by 10.0.2.2. </a:t>
            </a:r>
          </a:p>
          <a:p>
            <a:pPr marL="0" lvl="0" indent="0">
              <a:lnSpc>
                <a:spcPct val="90000"/>
              </a:lnSpc>
              <a:spcBef>
                <a:spcPts val="1000"/>
              </a:spcBef>
              <a:buClr>
                <a:schemeClr val="dk1"/>
              </a:buClr>
              <a:buSzPts val="1100"/>
              <a:buNone/>
            </a:pPr>
            <a:r>
              <a:rPr lang="en-US" sz="2000" dirty="0"/>
              <a:t>When we use a device, we have to connect device and our computer in the same network (for example in the same </a:t>
            </a:r>
            <a:r>
              <a:rPr lang="en-US" sz="2000" dirty="0" err="1"/>
              <a:t>wifi</a:t>
            </a:r>
            <a:r>
              <a:rPr lang="en-US" sz="2000" dirty="0"/>
              <a:t> access) and we have to know the computer IP and change the address to that IP.</a:t>
            </a:r>
          </a:p>
          <a:p>
            <a:pPr marL="0" lvl="0" indent="0">
              <a:lnSpc>
                <a:spcPct val="90000"/>
              </a:lnSpc>
              <a:spcBef>
                <a:spcPts val="1000"/>
              </a:spcBef>
              <a:buClr>
                <a:schemeClr val="dk1"/>
              </a:buClr>
              <a:buSzPts val="1100"/>
              <a:buNone/>
            </a:pPr>
            <a:r>
              <a:rPr lang="en-US" sz="2000" dirty="0"/>
              <a:t>A way to make it more comfortable, is by put the web service on the internet. If the web service address is an internet address, we do not need to change our source code while running it in device or in emulator.</a:t>
            </a:r>
            <a:endParaRPr lang="en-US" sz="2000" dirty="0">
              <a:latin typeface="Calibri"/>
              <a:ea typeface="Calibri"/>
              <a:cs typeface="Calibri"/>
              <a:sym typeface="Calibri"/>
            </a:endParaRPr>
          </a:p>
          <a:p>
            <a:pPr marL="0" lvl="0" indent="0">
              <a:spcBef>
                <a:spcPts val="533"/>
              </a:spcBef>
              <a:buSzPts val="2667"/>
              <a:buNone/>
            </a:pPr>
            <a:endParaRPr lang="en-US" sz="1400" dirty="0">
              <a:latin typeface="Consolas"/>
              <a:ea typeface="Consolas"/>
              <a:cs typeface="Consolas"/>
              <a:sym typeface="Consolas"/>
            </a:endParaRPr>
          </a:p>
        </p:txBody>
      </p:sp>
    </p:spTree>
    <p:extLst>
      <p:ext uri="{BB962C8B-B14F-4D97-AF65-F5344CB8AC3E}">
        <p14:creationId xmlns:p14="http://schemas.microsoft.com/office/powerpoint/2010/main" val="3548107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e888b70868_0_118"/>
          <p:cNvSpPr txBox="1">
            <a:spLocks noGrp="1"/>
          </p:cNvSpPr>
          <p:nvPr>
            <p:ph type="title"/>
          </p:nvPr>
        </p:nvSpPr>
        <p:spPr>
          <a:xfrm>
            <a:off x="457200" y="99832"/>
            <a:ext cx="8229600" cy="6207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3600"/>
              <a:buNone/>
            </a:pPr>
            <a:r>
              <a:rPr lang="en-ID" dirty="0" err="1"/>
              <a:t>Yippii</a:t>
            </a:r>
            <a:r>
              <a:rPr lang="en-ID" dirty="0"/>
              <a:t> Free Hosting..!</a:t>
            </a:r>
            <a:endParaRPr dirty="0"/>
          </a:p>
        </p:txBody>
      </p:sp>
      <p:sp>
        <p:nvSpPr>
          <p:cNvPr id="216" name="Google Shape;216;ge888b70868_0_118"/>
          <p:cNvSpPr txBox="1">
            <a:spLocks noGrp="1"/>
          </p:cNvSpPr>
          <p:nvPr>
            <p:ph type="body" idx="1"/>
          </p:nvPr>
        </p:nvSpPr>
        <p:spPr>
          <a:xfrm>
            <a:off x="373283" y="957082"/>
            <a:ext cx="8594100" cy="3797798"/>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800"/>
              <a:buNone/>
            </a:pPr>
            <a:r>
              <a:rPr lang="en-ID" sz="1500" dirty="0"/>
              <a:t>We  provide a free hosting for native class and project. Each student have his/her own space and internet address to put API  and </a:t>
            </a:r>
            <a:r>
              <a:rPr lang="en-ID" sz="1500" dirty="0" err="1"/>
              <a:t>mysql</a:t>
            </a:r>
            <a:r>
              <a:rPr lang="en-ID" sz="1500" dirty="0"/>
              <a:t> database to put the application data.</a:t>
            </a:r>
          </a:p>
          <a:p>
            <a:pPr marL="0" lvl="0" indent="0" algn="l" rtl="0">
              <a:lnSpc>
                <a:spcPct val="90000"/>
              </a:lnSpc>
              <a:spcBef>
                <a:spcPts val="800"/>
              </a:spcBef>
              <a:spcAft>
                <a:spcPts val="0"/>
              </a:spcAft>
              <a:buSzPts val="800"/>
              <a:buNone/>
            </a:pPr>
            <a:r>
              <a:rPr lang="en-ID" sz="1500" dirty="0"/>
              <a:t>Each student have a space in </a:t>
            </a:r>
            <a:r>
              <a:rPr lang="en-ID" sz="1500" b="1" dirty="0" err="1">
                <a:solidFill>
                  <a:srgbClr val="FF0000"/>
                </a:solidFill>
              </a:rPr>
              <a:t>ubaya.xyz</a:t>
            </a:r>
            <a:r>
              <a:rPr lang="en-ID" sz="1500" dirty="0"/>
              <a:t> domain. Source code can be uploaded using SCP/SSH application for example </a:t>
            </a:r>
            <a:r>
              <a:rPr lang="en-ID" sz="1500" b="1" dirty="0" err="1"/>
              <a:t>winscp</a:t>
            </a:r>
            <a:r>
              <a:rPr lang="en-ID" sz="1500" dirty="0"/>
              <a:t> or </a:t>
            </a:r>
            <a:r>
              <a:rPr lang="en-ID" sz="1500" b="1" dirty="0" err="1"/>
              <a:t>filezilla</a:t>
            </a:r>
            <a:r>
              <a:rPr lang="en-ID" sz="1500" dirty="0"/>
              <a:t> with host </a:t>
            </a:r>
            <a:r>
              <a:rPr lang="en-ID" sz="1400" b="1" dirty="0">
                <a:solidFill>
                  <a:srgbClr val="FF0000"/>
                </a:solidFill>
                <a:effectLst/>
                <a:latin typeface="Helvetica Neue" panose="02000503000000020004" pitchFamily="2" charset="0"/>
              </a:rPr>
              <a:t>103.166.157.122</a:t>
            </a:r>
            <a:r>
              <a:rPr lang="en-ID" sz="1500" b="1" dirty="0">
                <a:solidFill>
                  <a:srgbClr val="FF0000"/>
                </a:solidFill>
              </a:rPr>
              <a:t> </a:t>
            </a:r>
            <a:r>
              <a:rPr lang="en-ID" sz="1500" dirty="0"/>
              <a:t> port </a:t>
            </a:r>
            <a:r>
              <a:rPr lang="en-ID" sz="1500" b="1" dirty="0">
                <a:solidFill>
                  <a:srgbClr val="FF0000"/>
                </a:solidFill>
              </a:rPr>
              <a:t>22</a:t>
            </a:r>
            <a:r>
              <a:rPr lang="en-ID" sz="1500" dirty="0"/>
              <a:t> and username = </a:t>
            </a:r>
            <a:r>
              <a:rPr lang="en-ID" sz="1500" b="1" dirty="0">
                <a:solidFill>
                  <a:srgbClr val="FF0000"/>
                </a:solidFill>
              </a:rPr>
              <a:t>flutter_[NRP]</a:t>
            </a:r>
            <a:r>
              <a:rPr lang="en-ID" sz="1500" dirty="0"/>
              <a:t>, ex=</a:t>
            </a:r>
            <a:r>
              <a:rPr lang="en-ID" sz="1500" b="1" dirty="0">
                <a:solidFill>
                  <a:srgbClr val="FF0000"/>
                </a:solidFill>
              </a:rPr>
              <a:t> flutter_160921011</a:t>
            </a:r>
            <a:r>
              <a:rPr lang="en-ID" sz="1500" dirty="0"/>
              <a:t> password = </a:t>
            </a:r>
            <a:r>
              <a:rPr lang="en-ID" sz="1500" b="1" dirty="0" err="1">
                <a:solidFill>
                  <a:srgbClr val="FF0000"/>
                </a:solidFill>
              </a:rPr>
              <a:t>ubaya</a:t>
            </a:r>
            <a:r>
              <a:rPr lang="en-ID" sz="1500" dirty="0"/>
              <a:t> </a:t>
            </a:r>
          </a:p>
          <a:p>
            <a:pPr marL="0" lvl="0" indent="0" algn="l" rtl="0">
              <a:lnSpc>
                <a:spcPct val="90000"/>
              </a:lnSpc>
              <a:spcBef>
                <a:spcPts val="800"/>
              </a:spcBef>
              <a:spcAft>
                <a:spcPts val="0"/>
              </a:spcAft>
              <a:buSzPts val="800"/>
              <a:buNone/>
            </a:pPr>
            <a:r>
              <a:rPr lang="en-ID" sz="1500" dirty="0"/>
              <a:t>Your physical directory is : </a:t>
            </a:r>
            <a:r>
              <a:rPr lang="en-ID" sz="1500" b="1" dirty="0">
                <a:solidFill>
                  <a:srgbClr val="FF0000"/>
                </a:solidFill>
              </a:rPr>
              <a:t>/var/www/html/flutter/[NRP]</a:t>
            </a:r>
            <a:r>
              <a:rPr lang="en-ID" sz="1500" dirty="0"/>
              <a:t> </a:t>
            </a:r>
            <a:br>
              <a:rPr lang="en-ID" sz="1500" dirty="0"/>
            </a:br>
            <a:r>
              <a:rPr lang="en-ID" sz="1500" dirty="0"/>
              <a:t>ex: </a:t>
            </a:r>
            <a:r>
              <a:rPr lang="en-ID" sz="1500" b="1" dirty="0"/>
              <a:t>/var/www/html/flutter/160921011 .</a:t>
            </a:r>
            <a:r>
              <a:rPr lang="en-ID" sz="1500" dirty="0"/>
              <a:t> If you create, for example, </a:t>
            </a:r>
            <a:r>
              <a:rPr lang="en-ID" sz="1500" dirty="0" err="1"/>
              <a:t>products.php</a:t>
            </a:r>
            <a:r>
              <a:rPr lang="en-ID" sz="1500" dirty="0"/>
              <a:t> in this directory, you can access it in browser with : </a:t>
            </a:r>
            <a:r>
              <a:rPr lang="en-ID" sz="1500" b="1" dirty="0"/>
              <a:t>https://</a:t>
            </a:r>
            <a:r>
              <a:rPr lang="en-ID" sz="1500" b="1" dirty="0" err="1"/>
              <a:t>ubaya.xyz</a:t>
            </a:r>
            <a:r>
              <a:rPr lang="en-ID" sz="1500" b="1" dirty="0"/>
              <a:t>/flutter/[NRP]/</a:t>
            </a:r>
            <a:r>
              <a:rPr lang="en-ID" sz="1500" b="1" dirty="0" err="1"/>
              <a:t>products.php</a:t>
            </a:r>
            <a:r>
              <a:rPr lang="en-ID" sz="1500" b="1" dirty="0"/>
              <a:t> </a:t>
            </a:r>
            <a:br>
              <a:rPr lang="en-ID" sz="1500" dirty="0"/>
            </a:br>
            <a:r>
              <a:rPr lang="en-ID" sz="1500" dirty="0"/>
              <a:t>ex: </a:t>
            </a:r>
            <a:r>
              <a:rPr lang="en-ID" sz="1500" b="1" dirty="0"/>
              <a:t>https://</a:t>
            </a:r>
            <a:r>
              <a:rPr lang="en-ID" sz="1500" b="1" dirty="0" err="1"/>
              <a:t>ubaya.xyz</a:t>
            </a:r>
            <a:r>
              <a:rPr lang="en-ID" sz="1500" b="1" dirty="0"/>
              <a:t>/flutter/160921011/</a:t>
            </a:r>
            <a:r>
              <a:rPr lang="en-ID" sz="1500" b="1" dirty="0" err="1"/>
              <a:t>products.php</a:t>
            </a:r>
            <a:r>
              <a:rPr lang="en-ID" sz="1500" b="1" dirty="0"/>
              <a:t>.</a:t>
            </a:r>
          </a:p>
          <a:p>
            <a:pPr marL="0" lvl="0" indent="0" algn="l" rtl="0">
              <a:lnSpc>
                <a:spcPct val="90000"/>
              </a:lnSpc>
              <a:spcBef>
                <a:spcPts val="800"/>
              </a:spcBef>
              <a:spcAft>
                <a:spcPts val="0"/>
              </a:spcAft>
              <a:buSzPts val="800"/>
              <a:buNone/>
            </a:pPr>
            <a:r>
              <a:rPr lang="en-ID" sz="1500" dirty="0"/>
              <a:t>For the Database, every student have 1 database with name </a:t>
            </a:r>
            <a:r>
              <a:rPr lang="en-ID" sz="1500" b="1" dirty="0">
                <a:solidFill>
                  <a:srgbClr val="FF0000"/>
                </a:solidFill>
              </a:rPr>
              <a:t>flutter_[NRP]</a:t>
            </a:r>
            <a:r>
              <a:rPr lang="en-ID" sz="1500" dirty="0"/>
              <a:t>, ex </a:t>
            </a:r>
            <a:r>
              <a:rPr lang="en-ID" sz="1500" b="1" dirty="0"/>
              <a:t>flutter_160921011</a:t>
            </a:r>
            <a:r>
              <a:rPr lang="en-ID" sz="1500" dirty="0"/>
              <a:t>, user can not create any new database, just can create tables inside the provided one. </a:t>
            </a:r>
          </a:p>
          <a:p>
            <a:pPr marL="0" lvl="0" indent="0" algn="l" rtl="0">
              <a:lnSpc>
                <a:spcPct val="90000"/>
              </a:lnSpc>
              <a:spcBef>
                <a:spcPts val="800"/>
              </a:spcBef>
              <a:spcAft>
                <a:spcPts val="0"/>
              </a:spcAft>
              <a:buSzPts val="800"/>
              <a:buNone/>
            </a:pPr>
            <a:r>
              <a:rPr lang="en-ID" sz="1500" dirty="0"/>
              <a:t>For manage the database you can access: </a:t>
            </a:r>
            <a:r>
              <a:rPr lang="en-ID" sz="1500" b="1" dirty="0">
                <a:solidFill>
                  <a:srgbClr val="FF0000"/>
                </a:solidFill>
              </a:rPr>
              <a:t>http://</a:t>
            </a:r>
            <a:r>
              <a:rPr lang="en-ID" sz="1500" b="1" dirty="0" err="1">
                <a:solidFill>
                  <a:srgbClr val="FF0000"/>
                </a:solidFill>
              </a:rPr>
              <a:t>ubaya.xyz</a:t>
            </a:r>
            <a:r>
              <a:rPr lang="en-ID" sz="1500" b="1" dirty="0">
                <a:solidFill>
                  <a:srgbClr val="FF0000"/>
                </a:solidFill>
              </a:rPr>
              <a:t>/</a:t>
            </a:r>
            <a:r>
              <a:rPr lang="en-ID" sz="1500" b="1" dirty="0" err="1">
                <a:solidFill>
                  <a:srgbClr val="FF0000"/>
                </a:solidFill>
              </a:rPr>
              <a:t>phpmyadmin</a:t>
            </a:r>
            <a:r>
              <a:rPr lang="en-ID" sz="1500" dirty="0"/>
              <a:t> username = </a:t>
            </a:r>
            <a:r>
              <a:rPr lang="en-ID" sz="1500" b="1" dirty="0">
                <a:solidFill>
                  <a:srgbClr val="FF0000"/>
                </a:solidFill>
              </a:rPr>
              <a:t>flutter_[NRP]</a:t>
            </a:r>
            <a:r>
              <a:rPr lang="en-ID" sz="1500" dirty="0"/>
              <a:t> , ex= flutter_160921011 password = </a:t>
            </a:r>
            <a:r>
              <a:rPr lang="en-ID" sz="1500" b="1" dirty="0" err="1"/>
              <a:t>ubaya</a:t>
            </a:r>
            <a:r>
              <a:rPr lang="en-ID" sz="1500" dirty="0"/>
              <a:t>. Therefore when your </a:t>
            </a:r>
            <a:r>
              <a:rPr lang="en-ID" sz="1500" dirty="0" err="1"/>
              <a:t>php</a:t>
            </a:r>
            <a:r>
              <a:rPr lang="en-ID" sz="1500" dirty="0"/>
              <a:t> want to connect to your database, it should use this syntax</a:t>
            </a:r>
          </a:p>
          <a:p>
            <a:pPr marL="0" lvl="0" indent="0" algn="l" rtl="0">
              <a:lnSpc>
                <a:spcPct val="90000"/>
              </a:lnSpc>
              <a:spcBef>
                <a:spcPts val="800"/>
              </a:spcBef>
              <a:spcAft>
                <a:spcPts val="0"/>
              </a:spcAft>
              <a:buSzPts val="800"/>
              <a:buNone/>
            </a:pPr>
            <a:r>
              <a:rPr lang="en-ID" sz="1500" b="1" dirty="0"/>
              <a:t>$con = new </a:t>
            </a:r>
            <a:r>
              <a:rPr lang="en-ID" sz="1500" b="1" dirty="0" err="1"/>
              <a:t>mysqli</a:t>
            </a:r>
            <a:r>
              <a:rPr lang="en-ID" sz="1500" b="1" dirty="0"/>
              <a:t>("localhost", ”flutter_160921011","ubaya",”flutter_160921011");</a:t>
            </a:r>
            <a:endParaRPr sz="1500" b="1" dirty="0">
              <a:solidFill>
                <a:srgbClr val="FF0000"/>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5400" b="1" dirty="0">
                <a:solidFill>
                  <a:schemeClr val="accent1">
                    <a:lumMod val="20000"/>
                    <a:lumOff val="80000"/>
                  </a:schemeClr>
                </a:solidFill>
              </a:rPr>
              <a:t>JSON</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02</a:t>
            </a:r>
          </a:p>
        </p:txBody>
      </p:sp>
    </p:spTree>
    <p:extLst>
      <p:ext uri="{BB962C8B-B14F-4D97-AF65-F5344CB8AC3E}">
        <p14:creationId xmlns:p14="http://schemas.microsoft.com/office/powerpoint/2010/main" val="2199896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9677174F-88E4-E24D-B780-A1974B685E03}"/>
              </a:ext>
            </a:extLst>
          </p:cNvPr>
          <p:cNvSpPr txBox="1">
            <a:spLocks/>
          </p:cNvSpPr>
          <p:nvPr/>
        </p:nvSpPr>
        <p:spPr>
          <a:xfrm>
            <a:off x="0" y="0"/>
            <a:ext cx="8229600" cy="576943"/>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a:solidFill>
                  <a:srgbClr val="000090"/>
                </a:solidFill>
              </a:rPr>
              <a:t>What is JSON</a:t>
            </a:r>
            <a:endParaRPr lang="en-US" sz="3600" b="1" dirty="0">
              <a:solidFill>
                <a:srgbClr val="000090"/>
              </a:solidFill>
            </a:endParaRPr>
          </a:p>
        </p:txBody>
      </p:sp>
      <p:cxnSp>
        <p:nvCxnSpPr>
          <p:cNvPr id="12" name="Straight Connector 11">
            <a:extLst>
              <a:ext uri="{FF2B5EF4-FFF2-40B4-BE49-F238E27FC236}">
                <a16:creationId xmlns:a16="http://schemas.microsoft.com/office/drawing/2014/main" id="{4A202F5E-8D77-5F4A-9821-3CEB1DCA4540}"/>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3" name="AutoShape 4" descr="Google's Flutter framework spreads its wings and goes multi-platform |  TechCrunch">
            <a:extLst>
              <a:ext uri="{FF2B5EF4-FFF2-40B4-BE49-F238E27FC236}">
                <a16:creationId xmlns:a16="http://schemas.microsoft.com/office/drawing/2014/main" id="{0F39E9A2-4CEC-AB47-A742-0CF789A10077}"/>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61872373-E6A5-9D47-9EF5-669E7D9461FF}"/>
              </a:ext>
            </a:extLst>
          </p:cNvPr>
          <p:cNvSpPr/>
          <p:nvPr/>
        </p:nvSpPr>
        <p:spPr>
          <a:xfrm>
            <a:off x="307975" y="993548"/>
            <a:ext cx="8229600" cy="1200329"/>
          </a:xfrm>
          <a:prstGeom prst="rect">
            <a:avLst/>
          </a:prstGeom>
        </p:spPr>
        <p:txBody>
          <a:bodyPr wrap="square">
            <a:spAutoFit/>
          </a:bodyPr>
          <a:lstStyle/>
          <a:p>
            <a:r>
              <a:rPr lang="en-ID" dirty="0"/>
              <a:t>JSON stands for </a:t>
            </a:r>
            <a:r>
              <a:rPr lang="en-ID" b="1" dirty="0"/>
              <a:t>J</a:t>
            </a:r>
            <a:r>
              <a:rPr lang="en-ID" dirty="0"/>
              <a:t>ava</a:t>
            </a:r>
            <a:r>
              <a:rPr lang="en-ID" b="1" dirty="0"/>
              <a:t>S</a:t>
            </a:r>
            <a:r>
              <a:rPr lang="en-ID" dirty="0"/>
              <a:t>cript </a:t>
            </a:r>
            <a:r>
              <a:rPr lang="en-ID" b="1" dirty="0"/>
              <a:t>O</a:t>
            </a:r>
            <a:r>
              <a:rPr lang="en-ID" dirty="0"/>
              <a:t>bject </a:t>
            </a:r>
            <a:r>
              <a:rPr lang="en-ID" b="1" dirty="0"/>
              <a:t>N</a:t>
            </a:r>
            <a:r>
              <a:rPr lang="en-ID" dirty="0"/>
              <a:t>otation</a:t>
            </a:r>
          </a:p>
          <a:p>
            <a:r>
              <a:rPr lang="en-ID" dirty="0"/>
              <a:t>JSON is a lightweight format for storing and transporting data</a:t>
            </a:r>
          </a:p>
          <a:p>
            <a:r>
              <a:rPr lang="en-ID" dirty="0"/>
              <a:t>JSON is often used when data is sent from a server to a web page or app</a:t>
            </a:r>
          </a:p>
          <a:p>
            <a:r>
              <a:rPr lang="en-ID" dirty="0"/>
              <a:t>JSON is "self-describing" and easy to understand</a:t>
            </a:r>
          </a:p>
        </p:txBody>
      </p:sp>
      <p:sp>
        <p:nvSpPr>
          <p:cNvPr id="15" name="Rectangle 14">
            <a:extLst>
              <a:ext uri="{FF2B5EF4-FFF2-40B4-BE49-F238E27FC236}">
                <a16:creationId xmlns:a16="http://schemas.microsoft.com/office/drawing/2014/main" id="{4265FB7B-0EA6-A54E-9FB6-610FBC2E8ED8}"/>
              </a:ext>
            </a:extLst>
          </p:cNvPr>
          <p:cNvSpPr/>
          <p:nvPr/>
        </p:nvSpPr>
        <p:spPr>
          <a:xfrm>
            <a:off x="603849" y="2672624"/>
            <a:ext cx="7280694" cy="1477328"/>
          </a:xfrm>
          <a:prstGeom prst="rect">
            <a:avLst/>
          </a:prstGeom>
        </p:spPr>
        <p:txBody>
          <a:bodyPr wrap="square">
            <a:spAutoFit/>
          </a:bodyPr>
          <a:lstStyle/>
          <a:p>
            <a:r>
              <a:rPr lang="en-ID" dirty="0">
                <a:solidFill>
                  <a:srgbClr val="A52A2A"/>
                </a:solidFill>
                <a:latin typeface="Consolas" panose="020B0609020204030204" pitchFamily="49" charset="0"/>
              </a:rPr>
              <a:t>"employees"</a:t>
            </a:r>
            <a:r>
              <a:rPr lang="en-ID" dirty="0">
                <a:solidFill>
                  <a:srgbClr val="000000"/>
                </a:solidFill>
                <a:latin typeface="Consolas" panose="020B0609020204030204" pitchFamily="49" charset="0"/>
              </a:rPr>
              <a:t>:[</a:t>
            </a:r>
            <a:br>
              <a:rPr lang="en-ID" dirty="0"/>
            </a:br>
            <a:r>
              <a:rPr lang="en-ID" dirty="0">
                <a:solidFill>
                  <a:srgbClr val="000000"/>
                </a:solidFill>
                <a:latin typeface="Consolas" panose="020B0609020204030204" pitchFamily="49" charset="0"/>
              </a:rPr>
              <a:t>   </a:t>
            </a:r>
            <a:r>
              <a:rPr lang="en-ID" dirty="0">
                <a:solidFill>
                  <a:srgbClr val="FF0000"/>
                </a:solidFill>
                <a:latin typeface="Consolas" panose="020B0609020204030204" pitchFamily="49" charset="0"/>
              </a:rPr>
              <a:t> </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a:t>
            </a:r>
            <a:r>
              <a:rPr lang="en-ID" dirty="0" err="1">
                <a:solidFill>
                  <a:srgbClr val="A52A2A"/>
                </a:solidFill>
                <a:latin typeface="Consolas" panose="020B0609020204030204" pitchFamily="49" charset="0"/>
              </a:rPr>
              <a:t>firstName</a:t>
            </a:r>
            <a:r>
              <a:rPr lang="en-ID" dirty="0">
                <a:solidFill>
                  <a:srgbClr val="A52A2A"/>
                </a:solidFill>
                <a:latin typeface="Consolas" panose="020B0609020204030204" pitchFamily="49" charset="0"/>
              </a:rPr>
              <a:t>"</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"John"</a:t>
            </a:r>
            <a:r>
              <a:rPr lang="en-ID" dirty="0">
                <a:solidFill>
                  <a:srgbClr val="000000"/>
                </a:solidFill>
                <a:latin typeface="Consolas" panose="020B0609020204030204" pitchFamily="49" charset="0"/>
              </a:rPr>
              <a:t>, </a:t>
            </a:r>
            <a:r>
              <a:rPr lang="en-ID" dirty="0">
                <a:solidFill>
                  <a:srgbClr val="A52A2A"/>
                </a:solidFill>
                <a:latin typeface="Consolas" panose="020B0609020204030204" pitchFamily="49" charset="0"/>
              </a:rPr>
              <a:t>"</a:t>
            </a:r>
            <a:r>
              <a:rPr lang="en-ID" dirty="0" err="1">
                <a:solidFill>
                  <a:srgbClr val="A52A2A"/>
                </a:solidFill>
                <a:latin typeface="Consolas" panose="020B0609020204030204" pitchFamily="49" charset="0"/>
              </a:rPr>
              <a:t>lastName</a:t>
            </a:r>
            <a:r>
              <a:rPr lang="en-ID" dirty="0">
                <a:solidFill>
                  <a:srgbClr val="A52A2A"/>
                </a:solidFill>
                <a:latin typeface="Consolas" panose="020B0609020204030204" pitchFamily="49" charset="0"/>
              </a:rPr>
              <a:t>"</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"Doe"</a:t>
            </a:r>
            <a:r>
              <a:rPr lang="en-ID" dirty="0">
                <a:solidFill>
                  <a:srgbClr val="000000"/>
                </a:solidFill>
                <a:latin typeface="Consolas" panose="020B0609020204030204" pitchFamily="49" charset="0"/>
              </a:rPr>
              <a:t>}, </a:t>
            </a:r>
            <a:br>
              <a:rPr lang="en-ID" dirty="0"/>
            </a:br>
            <a:r>
              <a:rPr lang="en-ID" dirty="0">
                <a:solidFill>
                  <a:srgbClr val="000000"/>
                </a:solidFill>
                <a:latin typeface="Consolas" panose="020B0609020204030204" pitchFamily="49" charset="0"/>
              </a:rPr>
              <a:t>   </a:t>
            </a:r>
            <a:r>
              <a:rPr lang="en-ID" dirty="0">
                <a:solidFill>
                  <a:srgbClr val="FF0000"/>
                </a:solidFill>
                <a:latin typeface="Consolas" panose="020B0609020204030204" pitchFamily="49" charset="0"/>
              </a:rPr>
              <a:t> </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a:t>
            </a:r>
            <a:r>
              <a:rPr lang="en-ID" dirty="0" err="1">
                <a:solidFill>
                  <a:srgbClr val="A52A2A"/>
                </a:solidFill>
                <a:latin typeface="Consolas" panose="020B0609020204030204" pitchFamily="49" charset="0"/>
              </a:rPr>
              <a:t>firstName</a:t>
            </a:r>
            <a:r>
              <a:rPr lang="en-ID" dirty="0">
                <a:solidFill>
                  <a:srgbClr val="A52A2A"/>
                </a:solidFill>
                <a:latin typeface="Consolas" panose="020B0609020204030204" pitchFamily="49" charset="0"/>
              </a:rPr>
              <a:t>"</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"Anna"</a:t>
            </a:r>
            <a:r>
              <a:rPr lang="en-ID" dirty="0">
                <a:solidFill>
                  <a:srgbClr val="000000"/>
                </a:solidFill>
                <a:latin typeface="Consolas" panose="020B0609020204030204" pitchFamily="49" charset="0"/>
              </a:rPr>
              <a:t>, </a:t>
            </a:r>
            <a:r>
              <a:rPr lang="en-ID" dirty="0">
                <a:solidFill>
                  <a:srgbClr val="A52A2A"/>
                </a:solidFill>
                <a:latin typeface="Consolas" panose="020B0609020204030204" pitchFamily="49" charset="0"/>
              </a:rPr>
              <a:t>"</a:t>
            </a:r>
            <a:r>
              <a:rPr lang="en-ID" dirty="0" err="1">
                <a:solidFill>
                  <a:srgbClr val="A52A2A"/>
                </a:solidFill>
                <a:latin typeface="Consolas" panose="020B0609020204030204" pitchFamily="49" charset="0"/>
              </a:rPr>
              <a:t>lastName</a:t>
            </a:r>
            <a:r>
              <a:rPr lang="en-ID" dirty="0">
                <a:solidFill>
                  <a:srgbClr val="A52A2A"/>
                </a:solidFill>
                <a:latin typeface="Consolas" panose="020B0609020204030204" pitchFamily="49" charset="0"/>
              </a:rPr>
              <a:t>"</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"Smith"</a:t>
            </a:r>
            <a:r>
              <a:rPr lang="en-ID" dirty="0">
                <a:solidFill>
                  <a:srgbClr val="000000"/>
                </a:solidFill>
                <a:latin typeface="Consolas" panose="020B0609020204030204" pitchFamily="49" charset="0"/>
              </a:rPr>
              <a:t>}, </a:t>
            </a:r>
            <a:br>
              <a:rPr lang="en-ID" dirty="0"/>
            </a:br>
            <a:r>
              <a:rPr lang="en-ID" dirty="0">
                <a:solidFill>
                  <a:srgbClr val="000000"/>
                </a:solidFill>
                <a:latin typeface="Consolas" panose="020B0609020204030204" pitchFamily="49" charset="0"/>
              </a:rPr>
              <a:t>   </a:t>
            </a:r>
            <a:r>
              <a:rPr lang="en-ID" dirty="0">
                <a:solidFill>
                  <a:srgbClr val="FF0000"/>
                </a:solidFill>
                <a:latin typeface="Consolas" panose="020B0609020204030204" pitchFamily="49" charset="0"/>
              </a:rPr>
              <a:t> </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a:t>
            </a:r>
            <a:r>
              <a:rPr lang="en-ID" dirty="0" err="1">
                <a:solidFill>
                  <a:srgbClr val="A52A2A"/>
                </a:solidFill>
                <a:latin typeface="Consolas" panose="020B0609020204030204" pitchFamily="49" charset="0"/>
              </a:rPr>
              <a:t>firstName</a:t>
            </a:r>
            <a:r>
              <a:rPr lang="en-ID" dirty="0">
                <a:solidFill>
                  <a:srgbClr val="A52A2A"/>
                </a:solidFill>
                <a:latin typeface="Consolas" panose="020B0609020204030204" pitchFamily="49" charset="0"/>
              </a:rPr>
              <a:t>"</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"Peter"</a:t>
            </a:r>
            <a:r>
              <a:rPr lang="en-ID" dirty="0">
                <a:solidFill>
                  <a:srgbClr val="000000"/>
                </a:solidFill>
                <a:latin typeface="Consolas" panose="020B0609020204030204" pitchFamily="49" charset="0"/>
              </a:rPr>
              <a:t>, </a:t>
            </a:r>
            <a:r>
              <a:rPr lang="en-ID" dirty="0">
                <a:solidFill>
                  <a:srgbClr val="A52A2A"/>
                </a:solidFill>
                <a:latin typeface="Consolas" panose="020B0609020204030204" pitchFamily="49" charset="0"/>
              </a:rPr>
              <a:t>"</a:t>
            </a:r>
            <a:r>
              <a:rPr lang="en-ID" dirty="0" err="1">
                <a:solidFill>
                  <a:srgbClr val="A52A2A"/>
                </a:solidFill>
                <a:latin typeface="Consolas" panose="020B0609020204030204" pitchFamily="49" charset="0"/>
              </a:rPr>
              <a:t>lastName</a:t>
            </a:r>
            <a:r>
              <a:rPr lang="en-ID" dirty="0">
                <a:solidFill>
                  <a:srgbClr val="A52A2A"/>
                </a:solidFill>
                <a:latin typeface="Consolas" panose="020B0609020204030204" pitchFamily="49" charset="0"/>
              </a:rPr>
              <a:t>"</a:t>
            </a:r>
            <a:r>
              <a:rPr lang="en-ID" dirty="0">
                <a:solidFill>
                  <a:srgbClr val="000000"/>
                </a:solidFill>
                <a:latin typeface="Consolas" panose="020B0609020204030204" pitchFamily="49" charset="0"/>
              </a:rPr>
              <a:t>:</a:t>
            </a:r>
            <a:r>
              <a:rPr lang="en-ID" dirty="0">
                <a:solidFill>
                  <a:srgbClr val="A52A2A"/>
                </a:solidFill>
                <a:latin typeface="Consolas" panose="020B0609020204030204" pitchFamily="49" charset="0"/>
              </a:rPr>
              <a:t>"Jones"</a:t>
            </a:r>
            <a:r>
              <a:rPr lang="en-ID" dirty="0">
                <a:solidFill>
                  <a:srgbClr val="000000"/>
                </a:solidFill>
                <a:latin typeface="Consolas" panose="020B0609020204030204" pitchFamily="49" charset="0"/>
              </a:rPr>
              <a:t>}</a:t>
            </a:r>
            <a:br>
              <a:rPr lang="en-ID" dirty="0"/>
            </a:br>
            <a:r>
              <a:rPr lang="en-ID" dirty="0">
                <a:solidFill>
                  <a:srgbClr val="000000"/>
                </a:solidFill>
                <a:latin typeface="Consolas" panose="020B0609020204030204" pitchFamily="49" charset="0"/>
              </a:rPr>
              <a:t>]</a:t>
            </a:r>
            <a:endParaRPr lang="en-US" dirty="0"/>
          </a:p>
        </p:txBody>
      </p:sp>
      <p:sp>
        <p:nvSpPr>
          <p:cNvPr id="16" name="TextBox 15">
            <a:extLst>
              <a:ext uri="{FF2B5EF4-FFF2-40B4-BE49-F238E27FC236}">
                <a16:creationId xmlns:a16="http://schemas.microsoft.com/office/drawing/2014/main" id="{DD0FC5E1-6DA6-D345-B9F7-7819D3415A38}"/>
              </a:ext>
            </a:extLst>
          </p:cNvPr>
          <p:cNvSpPr txBox="1"/>
          <p:nvPr/>
        </p:nvSpPr>
        <p:spPr>
          <a:xfrm>
            <a:off x="5633049" y="2355011"/>
            <a:ext cx="1703922" cy="369332"/>
          </a:xfrm>
          <a:prstGeom prst="rect">
            <a:avLst/>
          </a:prstGeom>
          <a:noFill/>
        </p:spPr>
        <p:txBody>
          <a:bodyPr wrap="square" rtlCol="0">
            <a:spAutoFit/>
          </a:bodyPr>
          <a:lstStyle/>
          <a:p>
            <a:r>
              <a:rPr lang="en-US" dirty="0"/>
              <a:t>JSON data</a:t>
            </a:r>
          </a:p>
        </p:txBody>
      </p:sp>
      <p:cxnSp>
        <p:nvCxnSpPr>
          <p:cNvPr id="17" name="Straight Connector 16">
            <a:extLst>
              <a:ext uri="{FF2B5EF4-FFF2-40B4-BE49-F238E27FC236}">
                <a16:creationId xmlns:a16="http://schemas.microsoft.com/office/drawing/2014/main" id="{856D7018-BD3D-BD46-9A2F-920A1F1F4D34}"/>
              </a:ext>
            </a:extLst>
          </p:cNvPr>
          <p:cNvCxnSpPr>
            <a:cxnSpLocks/>
          </p:cNvCxnSpPr>
          <p:nvPr/>
        </p:nvCxnSpPr>
        <p:spPr>
          <a:xfrm flipV="1">
            <a:off x="5085477" y="2719777"/>
            <a:ext cx="707366" cy="303528"/>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F53662A-6987-D54D-8D7B-4D8226B365C6}"/>
              </a:ext>
            </a:extLst>
          </p:cNvPr>
          <p:cNvSpPr txBox="1"/>
          <p:nvPr/>
        </p:nvSpPr>
        <p:spPr>
          <a:xfrm>
            <a:off x="3007127" y="2336647"/>
            <a:ext cx="1703922" cy="369332"/>
          </a:xfrm>
          <a:prstGeom prst="rect">
            <a:avLst/>
          </a:prstGeom>
          <a:noFill/>
        </p:spPr>
        <p:txBody>
          <a:bodyPr wrap="square" rtlCol="0">
            <a:spAutoFit/>
          </a:bodyPr>
          <a:lstStyle/>
          <a:p>
            <a:r>
              <a:rPr lang="en-US" dirty="0"/>
              <a:t>JSON array</a:t>
            </a:r>
          </a:p>
        </p:txBody>
      </p:sp>
      <p:cxnSp>
        <p:nvCxnSpPr>
          <p:cNvPr id="19" name="Straight Connector 18">
            <a:extLst>
              <a:ext uri="{FF2B5EF4-FFF2-40B4-BE49-F238E27FC236}">
                <a16:creationId xmlns:a16="http://schemas.microsoft.com/office/drawing/2014/main" id="{EFAAF7E6-6FC6-E948-89CB-7B1BC525B118}"/>
              </a:ext>
            </a:extLst>
          </p:cNvPr>
          <p:cNvCxnSpPr>
            <a:cxnSpLocks/>
          </p:cNvCxnSpPr>
          <p:nvPr/>
        </p:nvCxnSpPr>
        <p:spPr>
          <a:xfrm flipV="1">
            <a:off x="2325435" y="2571750"/>
            <a:ext cx="707366" cy="3035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43EFAC6-D69C-824C-B4FF-981968D128A5}"/>
              </a:ext>
            </a:extLst>
          </p:cNvPr>
          <p:cNvCxnSpPr>
            <a:cxnSpLocks/>
          </p:cNvCxnSpPr>
          <p:nvPr/>
        </p:nvCxnSpPr>
        <p:spPr>
          <a:xfrm flipH="1" flipV="1">
            <a:off x="1345722" y="3873260"/>
            <a:ext cx="655606" cy="276692"/>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2B997B8-77D5-0A43-8402-D894340F8FF7}"/>
              </a:ext>
            </a:extLst>
          </p:cNvPr>
          <p:cNvSpPr txBox="1"/>
          <p:nvPr/>
        </p:nvSpPr>
        <p:spPr>
          <a:xfrm>
            <a:off x="1973395" y="4010551"/>
            <a:ext cx="1703922" cy="369332"/>
          </a:xfrm>
          <a:prstGeom prst="rect">
            <a:avLst/>
          </a:prstGeom>
          <a:noFill/>
        </p:spPr>
        <p:txBody>
          <a:bodyPr wrap="square" rtlCol="0">
            <a:spAutoFit/>
          </a:bodyPr>
          <a:lstStyle/>
          <a:p>
            <a:r>
              <a:rPr lang="en-US" dirty="0"/>
              <a:t>JSON Object</a:t>
            </a:r>
          </a:p>
        </p:txBody>
      </p:sp>
    </p:spTree>
    <p:extLst>
      <p:ext uri="{BB962C8B-B14F-4D97-AF65-F5344CB8AC3E}">
        <p14:creationId xmlns:p14="http://schemas.microsoft.com/office/powerpoint/2010/main" val="354810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9EDDA25E-D8A5-4843-BC9A-12E209876E8C}"/>
              </a:ext>
            </a:extLst>
          </p:cNvPr>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Data Preparation</a:t>
            </a:r>
          </a:p>
        </p:txBody>
      </p:sp>
      <p:cxnSp>
        <p:nvCxnSpPr>
          <p:cNvPr id="11" name="Straight Connector 10">
            <a:extLst>
              <a:ext uri="{FF2B5EF4-FFF2-40B4-BE49-F238E27FC236}">
                <a16:creationId xmlns:a16="http://schemas.microsoft.com/office/drawing/2014/main" id="{E06114CB-97A2-904D-905C-71C83330384D}"/>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 name="AutoShape 4" descr="Google's Flutter framework spreads its wings and goes multi-platform |  TechCrunch">
            <a:extLst>
              <a:ext uri="{FF2B5EF4-FFF2-40B4-BE49-F238E27FC236}">
                <a16:creationId xmlns:a16="http://schemas.microsoft.com/office/drawing/2014/main" id="{EE9040F4-3F08-C747-85E7-60D958E29E6A}"/>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BA73C7E3-D58A-8849-B5F9-6D7CF60AEFD4}"/>
              </a:ext>
            </a:extLst>
          </p:cNvPr>
          <p:cNvSpPr/>
          <p:nvPr/>
        </p:nvSpPr>
        <p:spPr>
          <a:xfrm>
            <a:off x="307975" y="863752"/>
            <a:ext cx="8229600" cy="923330"/>
          </a:xfrm>
          <a:prstGeom prst="rect">
            <a:avLst/>
          </a:prstGeom>
        </p:spPr>
        <p:txBody>
          <a:bodyPr wrap="square">
            <a:spAutoFit/>
          </a:bodyPr>
          <a:lstStyle/>
          <a:p>
            <a:r>
              <a:rPr lang="en-ID" dirty="0">
                <a:solidFill>
                  <a:srgbClr val="000000"/>
                </a:solidFill>
                <a:latin typeface="-apple-system"/>
              </a:rPr>
              <a:t>Restore data </a:t>
            </a:r>
            <a:r>
              <a:rPr lang="en-ID" dirty="0" err="1">
                <a:solidFill>
                  <a:srgbClr val="000000"/>
                </a:solidFill>
                <a:latin typeface="-apple-system"/>
              </a:rPr>
              <a:t>movie.sql</a:t>
            </a:r>
            <a:r>
              <a:rPr lang="en-ID" dirty="0">
                <a:solidFill>
                  <a:srgbClr val="000000"/>
                </a:solidFill>
                <a:latin typeface="-apple-system"/>
              </a:rPr>
              <a:t> (download from ULS)</a:t>
            </a:r>
          </a:p>
          <a:p>
            <a:endParaRPr lang="en-ID" dirty="0">
              <a:solidFill>
                <a:srgbClr val="000000"/>
              </a:solidFill>
              <a:latin typeface="-apple-system"/>
            </a:endParaRPr>
          </a:p>
          <a:p>
            <a:endParaRPr lang="en-US" dirty="0"/>
          </a:p>
        </p:txBody>
      </p:sp>
      <p:pic>
        <p:nvPicPr>
          <p:cNvPr id="14" name="Picture 13">
            <a:extLst>
              <a:ext uri="{FF2B5EF4-FFF2-40B4-BE49-F238E27FC236}">
                <a16:creationId xmlns:a16="http://schemas.microsoft.com/office/drawing/2014/main" id="{66AAFCCF-915A-604A-9B49-D0C137F527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97133" y="1327005"/>
            <a:ext cx="5435333" cy="3412081"/>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54275585-AB91-064F-B544-3CE3471FC2FC}"/>
              </a:ext>
            </a:extLst>
          </p:cNvPr>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PHP</a:t>
            </a:r>
          </a:p>
        </p:txBody>
      </p:sp>
      <p:cxnSp>
        <p:nvCxnSpPr>
          <p:cNvPr id="6" name="Straight Connector 5">
            <a:extLst>
              <a:ext uri="{FF2B5EF4-FFF2-40B4-BE49-F238E27FC236}">
                <a16:creationId xmlns:a16="http://schemas.microsoft.com/office/drawing/2014/main" id="{81DA26CA-A29F-124F-B9EC-63E85D2E59AE}"/>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7" name="AutoShape 4" descr="Google's Flutter framework spreads its wings and goes multi-platform |  TechCrunch">
            <a:extLst>
              <a:ext uri="{FF2B5EF4-FFF2-40B4-BE49-F238E27FC236}">
                <a16:creationId xmlns:a16="http://schemas.microsoft.com/office/drawing/2014/main" id="{744C8DF2-C3C0-544A-A110-AA128E87EEEA}"/>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86323803-FF00-5F4A-8B9E-6F018CBC12ED}"/>
              </a:ext>
            </a:extLst>
          </p:cNvPr>
          <p:cNvSpPr/>
          <p:nvPr/>
        </p:nvSpPr>
        <p:spPr>
          <a:xfrm>
            <a:off x="307976" y="863752"/>
            <a:ext cx="2626814" cy="1477328"/>
          </a:xfrm>
          <a:prstGeom prst="rect">
            <a:avLst/>
          </a:prstGeom>
        </p:spPr>
        <p:txBody>
          <a:bodyPr wrap="square">
            <a:spAutoFit/>
          </a:bodyPr>
          <a:lstStyle/>
          <a:p>
            <a:r>
              <a:rPr lang="en-ID" dirty="0">
                <a:solidFill>
                  <a:srgbClr val="000000"/>
                </a:solidFill>
                <a:latin typeface="-apple-system"/>
              </a:rPr>
              <a:t>Write php code that read movie table and shows the content in JSON format.</a:t>
            </a:r>
          </a:p>
          <a:p>
            <a:r>
              <a:rPr lang="en-ID" dirty="0">
                <a:solidFill>
                  <a:srgbClr val="000000"/>
                </a:solidFill>
                <a:latin typeface="-apple-system"/>
              </a:rPr>
              <a:t>we name it </a:t>
            </a:r>
            <a:r>
              <a:rPr lang="en-ID" dirty="0" err="1">
                <a:solidFill>
                  <a:srgbClr val="000000"/>
                </a:solidFill>
                <a:latin typeface="-apple-system"/>
              </a:rPr>
              <a:t>movielist.php</a:t>
            </a:r>
            <a:endParaRPr lang="en-ID" dirty="0">
              <a:solidFill>
                <a:srgbClr val="000000"/>
              </a:solidFill>
              <a:latin typeface="-apple-system"/>
            </a:endParaRPr>
          </a:p>
        </p:txBody>
      </p:sp>
      <p:sp>
        <p:nvSpPr>
          <p:cNvPr id="3" name="TextBox 2">
            <a:extLst>
              <a:ext uri="{FF2B5EF4-FFF2-40B4-BE49-F238E27FC236}">
                <a16:creationId xmlns:a16="http://schemas.microsoft.com/office/drawing/2014/main" id="{073F93E4-E505-234E-988A-24EEBCE54384}"/>
              </a:ext>
            </a:extLst>
          </p:cNvPr>
          <p:cNvSpPr txBox="1"/>
          <p:nvPr/>
        </p:nvSpPr>
        <p:spPr>
          <a:xfrm>
            <a:off x="3291840" y="160338"/>
            <a:ext cx="5852161" cy="4893647"/>
          </a:xfrm>
          <a:prstGeom prst="rect">
            <a:avLst/>
          </a:prstGeom>
          <a:solidFill>
            <a:schemeClr val="bg1"/>
          </a:solidFill>
        </p:spPr>
        <p:txBody>
          <a:bodyPr wrap="square" rtlCol="0">
            <a:spAutoFit/>
          </a:bodyPr>
          <a:lstStyle/>
          <a:p>
            <a:r>
              <a:rPr lang="en-ID" sz="1200" dirty="0">
                <a:solidFill>
                  <a:srgbClr val="FF0000"/>
                </a:solidFill>
              </a:rPr>
              <a:t>&lt;?php</a:t>
            </a:r>
          </a:p>
          <a:p>
            <a:r>
              <a:rPr lang="en-ID" sz="1200" dirty="0">
                <a:solidFill>
                  <a:srgbClr val="FF0000"/>
                </a:solidFill>
              </a:rPr>
              <a:t>  header("Access-Control-Allow-Origin: *"); </a:t>
            </a:r>
          </a:p>
          <a:p>
            <a:r>
              <a:rPr lang="en-ID" sz="1200" dirty="0">
                <a:solidFill>
                  <a:srgbClr val="FF0000"/>
                </a:solidFill>
              </a:rPr>
              <a:t>  $</a:t>
            </a:r>
            <a:r>
              <a:rPr lang="en-ID" sz="1200" dirty="0" err="1">
                <a:solidFill>
                  <a:srgbClr val="FF0000"/>
                </a:solidFill>
              </a:rPr>
              <a:t>arr</a:t>
            </a:r>
            <a:r>
              <a:rPr lang="en-ID" sz="1200" dirty="0">
                <a:solidFill>
                  <a:srgbClr val="FF0000"/>
                </a:solidFill>
              </a:rPr>
              <a:t>=null;</a:t>
            </a:r>
          </a:p>
          <a:p>
            <a:r>
              <a:rPr lang="en-ID" sz="1200" dirty="0">
                <a:solidFill>
                  <a:srgbClr val="FF0000"/>
                </a:solidFill>
              </a:rPr>
              <a:t>  $conn = new </a:t>
            </a:r>
            <a:r>
              <a:rPr lang="en-ID" sz="1200" dirty="0" err="1">
                <a:solidFill>
                  <a:srgbClr val="FF0000"/>
                </a:solidFill>
              </a:rPr>
              <a:t>mysqli</a:t>
            </a:r>
            <a:r>
              <a:rPr lang="en-ID" sz="1200" dirty="0">
                <a:solidFill>
                  <a:srgbClr val="FF0000"/>
                </a:solidFill>
              </a:rPr>
              <a:t>("localhost", "[</a:t>
            </a:r>
            <a:r>
              <a:rPr lang="en-ID" sz="1200" dirty="0" err="1">
                <a:solidFill>
                  <a:srgbClr val="FF0000"/>
                </a:solidFill>
              </a:rPr>
              <a:t>yourlogin</a:t>
            </a:r>
            <a:r>
              <a:rPr lang="en-ID" sz="1200" dirty="0">
                <a:solidFill>
                  <a:srgbClr val="FF0000"/>
                </a:solidFill>
              </a:rPr>
              <a:t>]","[</a:t>
            </a:r>
            <a:r>
              <a:rPr lang="en-ID" sz="1200" dirty="0" err="1">
                <a:solidFill>
                  <a:srgbClr val="FF0000"/>
                </a:solidFill>
              </a:rPr>
              <a:t>yourpassword</a:t>
            </a:r>
            <a:r>
              <a:rPr lang="en-ID" sz="1200" dirty="0">
                <a:solidFill>
                  <a:srgbClr val="FF0000"/>
                </a:solidFill>
              </a:rPr>
              <a:t>]","[</a:t>
            </a:r>
            <a:r>
              <a:rPr lang="en-ID" sz="1200" dirty="0" err="1">
                <a:solidFill>
                  <a:srgbClr val="FF0000"/>
                </a:solidFill>
              </a:rPr>
              <a:t>yourdatabase</a:t>
            </a:r>
            <a:r>
              <a:rPr lang="en-ID" sz="1200" dirty="0">
                <a:solidFill>
                  <a:srgbClr val="FF0000"/>
                </a:solidFill>
              </a:rPr>
              <a:t>]");</a:t>
            </a:r>
          </a:p>
          <a:p>
            <a:r>
              <a:rPr lang="en-ID" sz="1200" dirty="0">
                <a:solidFill>
                  <a:srgbClr val="FF0000"/>
                </a:solidFill>
              </a:rPr>
              <a:t>  if($conn-&gt;</a:t>
            </a:r>
            <a:r>
              <a:rPr lang="en-ID" sz="1200" dirty="0" err="1">
                <a:solidFill>
                  <a:srgbClr val="FF0000"/>
                </a:solidFill>
              </a:rPr>
              <a:t>connect_error</a:t>
            </a:r>
            <a:r>
              <a:rPr lang="en-ID" sz="1200" dirty="0">
                <a:solidFill>
                  <a:srgbClr val="FF0000"/>
                </a:solidFill>
              </a:rPr>
              <a:t>) {</a:t>
            </a:r>
          </a:p>
          <a:p>
            <a:r>
              <a:rPr lang="en-ID" sz="1200" dirty="0">
                <a:solidFill>
                  <a:srgbClr val="FF0000"/>
                </a:solidFill>
              </a:rPr>
              <a:t>    $</a:t>
            </a:r>
            <a:r>
              <a:rPr lang="en-ID" sz="1200" dirty="0" err="1">
                <a:solidFill>
                  <a:srgbClr val="FF0000"/>
                </a:solidFill>
              </a:rPr>
              <a:t>arr</a:t>
            </a:r>
            <a:r>
              <a:rPr lang="en-ID" sz="1200" dirty="0">
                <a:solidFill>
                  <a:srgbClr val="FF0000"/>
                </a:solidFill>
              </a:rPr>
              <a:t>= ["result"=&gt;"</a:t>
            </a:r>
            <a:r>
              <a:rPr lang="en-ID" sz="1200" dirty="0" err="1">
                <a:solidFill>
                  <a:srgbClr val="FF0000"/>
                </a:solidFill>
              </a:rPr>
              <a:t>error","message</a:t>
            </a:r>
            <a:r>
              <a:rPr lang="en-ID" sz="1200" dirty="0">
                <a:solidFill>
                  <a:srgbClr val="FF0000"/>
                </a:solidFill>
              </a:rPr>
              <a:t>"=&gt;"unable to connect"];</a:t>
            </a:r>
          </a:p>
          <a:p>
            <a:r>
              <a:rPr lang="en-ID" sz="1200" dirty="0">
                <a:solidFill>
                  <a:srgbClr val="FF0000"/>
                </a:solidFill>
              </a:rPr>
              <a:t>  }</a:t>
            </a:r>
          </a:p>
          <a:p>
            <a:r>
              <a:rPr lang="en-ID" sz="1200" dirty="0">
                <a:solidFill>
                  <a:srgbClr val="FF0000"/>
                </a:solidFill>
              </a:rPr>
              <a:t>  $</a:t>
            </a:r>
            <a:r>
              <a:rPr lang="en-ID" sz="1200" dirty="0" err="1">
                <a:solidFill>
                  <a:srgbClr val="FF0000"/>
                </a:solidFill>
              </a:rPr>
              <a:t>sql</a:t>
            </a:r>
            <a:r>
              <a:rPr lang="en-ID" sz="1200" dirty="0">
                <a:solidFill>
                  <a:srgbClr val="FF0000"/>
                </a:solidFill>
              </a:rPr>
              <a:t> = "SELECT * FROM movie ";</a:t>
            </a:r>
          </a:p>
          <a:p>
            <a:r>
              <a:rPr lang="en-ID" sz="1200" dirty="0">
                <a:solidFill>
                  <a:srgbClr val="FF0000"/>
                </a:solidFill>
              </a:rPr>
              <a:t>  $</a:t>
            </a:r>
            <a:r>
              <a:rPr lang="en-ID" sz="1200" dirty="0" err="1">
                <a:solidFill>
                  <a:srgbClr val="FF0000"/>
                </a:solidFill>
              </a:rPr>
              <a:t>stmt</a:t>
            </a:r>
            <a:r>
              <a:rPr lang="en-ID" sz="1200" dirty="0">
                <a:solidFill>
                  <a:srgbClr val="FF0000"/>
                </a:solidFill>
              </a:rPr>
              <a:t> = $conn-&gt;prepare($</a:t>
            </a:r>
            <a:r>
              <a:rPr lang="en-ID" sz="1200" dirty="0" err="1">
                <a:solidFill>
                  <a:srgbClr val="FF0000"/>
                </a:solidFill>
              </a:rPr>
              <a:t>sql</a:t>
            </a:r>
            <a:r>
              <a:rPr lang="en-ID" sz="1200" dirty="0">
                <a:solidFill>
                  <a:srgbClr val="FF0000"/>
                </a:solidFill>
              </a:rPr>
              <a:t>);</a:t>
            </a:r>
          </a:p>
          <a:p>
            <a:r>
              <a:rPr lang="en-ID" sz="1200" dirty="0">
                <a:solidFill>
                  <a:srgbClr val="FF0000"/>
                </a:solidFill>
              </a:rPr>
              <a:t>  $</a:t>
            </a:r>
            <a:r>
              <a:rPr lang="en-ID" sz="1200" dirty="0" err="1">
                <a:solidFill>
                  <a:srgbClr val="FF0000"/>
                </a:solidFill>
              </a:rPr>
              <a:t>stmt</a:t>
            </a:r>
            <a:r>
              <a:rPr lang="en-ID" sz="1200" dirty="0">
                <a:solidFill>
                  <a:srgbClr val="FF0000"/>
                </a:solidFill>
              </a:rPr>
              <a:t>-&gt;execute();</a:t>
            </a:r>
          </a:p>
          <a:p>
            <a:r>
              <a:rPr lang="en-ID" sz="1200" dirty="0">
                <a:solidFill>
                  <a:srgbClr val="FF0000"/>
                </a:solidFill>
              </a:rPr>
              <a:t>  $result = $</a:t>
            </a:r>
            <a:r>
              <a:rPr lang="en-ID" sz="1200" dirty="0" err="1">
                <a:solidFill>
                  <a:srgbClr val="FF0000"/>
                </a:solidFill>
              </a:rPr>
              <a:t>stmt</a:t>
            </a:r>
            <a:r>
              <a:rPr lang="en-ID" sz="1200" dirty="0">
                <a:solidFill>
                  <a:srgbClr val="FF0000"/>
                </a:solidFill>
              </a:rPr>
              <a:t>-&gt;</a:t>
            </a:r>
            <a:r>
              <a:rPr lang="en-ID" sz="1200" dirty="0" err="1">
                <a:solidFill>
                  <a:srgbClr val="FF0000"/>
                </a:solidFill>
              </a:rPr>
              <a:t>get_result</a:t>
            </a:r>
            <a:r>
              <a:rPr lang="en-ID" sz="1200" dirty="0">
                <a:solidFill>
                  <a:srgbClr val="FF0000"/>
                </a:solidFill>
              </a:rPr>
              <a:t>(); </a:t>
            </a:r>
          </a:p>
          <a:p>
            <a:r>
              <a:rPr lang="en-ID" sz="1200" dirty="0">
                <a:solidFill>
                  <a:srgbClr val="FF0000"/>
                </a:solidFill>
              </a:rPr>
              <a:t>    $data=[];</a:t>
            </a:r>
          </a:p>
          <a:p>
            <a:r>
              <a:rPr lang="en-ID" sz="1200" dirty="0">
                <a:solidFill>
                  <a:srgbClr val="FF0000"/>
                </a:solidFill>
              </a:rPr>
              <a:t>  if ($result-&gt;</a:t>
            </a:r>
            <a:r>
              <a:rPr lang="en-ID" sz="1200" dirty="0" err="1">
                <a:solidFill>
                  <a:srgbClr val="FF0000"/>
                </a:solidFill>
              </a:rPr>
              <a:t>num_rows</a:t>
            </a:r>
            <a:r>
              <a:rPr lang="en-ID" sz="1200" dirty="0">
                <a:solidFill>
                  <a:srgbClr val="FF0000"/>
                </a:solidFill>
              </a:rPr>
              <a:t> &gt; 0) {</a:t>
            </a:r>
          </a:p>
          <a:p>
            <a:r>
              <a:rPr lang="en-ID" sz="1200" dirty="0">
                <a:solidFill>
                  <a:srgbClr val="FF0000"/>
                </a:solidFill>
              </a:rPr>
              <a:t>    while($r=</a:t>
            </a:r>
            <a:r>
              <a:rPr lang="en-ID" sz="1200" dirty="0" err="1">
                <a:solidFill>
                  <a:srgbClr val="FF0000"/>
                </a:solidFill>
              </a:rPr>
              <a:t>mysqli_fetch_assoc</a:t>
            </a:r>
            <a:r>
              <a:rPr lang="en-ID" sz="1200" dirty="0">
                <a:solidFill>
                  <a:srgbClr val="FF0000"/>
                </a:solidFill>
              </a:rPr>
              <a:t>($result))</a:t>
            </a:r>
          </a:p>
          <a:p>
            <a:r>
              <a:rPr lang="en-ID" sz="1200" dirty="0">
                <a:solidFill>
                  <a:srgbClr val="FF0000"/>
                </a:solidFill>
              </a:rPr>
              <a:t>    {</a:t>
            </a:r>
          </a:p>
          <a:p>
            <a:r>
              <a:rPr lang="en-ID" sz="1200" dirty="0">
                <a:solidFill>
                  <a:srgbClr val="FF0000"/>
                </a:solidFill>
              </a:rPr>
              <a:t>        </a:t>
            </a:r>
            <a:r>
              <a:rPr lang="en-ID" sz="1200" dirty="0" err="1">
                <a:solidFill>
                  <a:srgbClr val="FF0000"/>
                </a:solidFill>
              </a:rPr>
              <a:t>array_push</a:t>
            </a:r>
            <a:r>
              <a:rPr lang="en-ID" sz="1200" dirty="0">
                <a:solidFill>
                  <a:srgbClr val="FF0000"/>
                </a:solidFill>
              </a:rPr>
              <a:t>($</a:t>
            </a:r>
            <a:r>
              <a:rPr lang="en-ID" sz="1200" dirty="0" err="1">
                <a:solidFill>
                  <a:srgbClr val="FF0000"/>
                </a:solidFill>
              </a:rPr>
              <a:t>data,$r</a:t>
            </a:r>
            <a:r>
              <a:rPr lang="en-ID" sz="1200" dirty="0">
                <a:solidFill>
                  <a:srgbClr val="FF0000"/>
                </a:solidFill>
              </a:rPr>
              <a:t>);</a:t>
            </a:r>
          </a:p>
          <a:p>
            <a:r>
              <a:rPr lang="en-ID" sz="1200" dirty="0">
                <a:solidFill>
                  <a:srgbClr val="FF0000"/>
                </a:solidFill>
              </a:rPr>
              <a:t>    }</a:t>
            </a:r>
          </a:p>
          <a:p>
            <a:r>
              <a:rPr lang="en-ID" sz="1200" dirty="0">
                <a:solidFill>
                  <a:srgbClr val="FF0000"/>
                </a:solidFill>
              </a:rPr>
              <a:t>    $</a:t>
            </a:r>
            <a:r>
              <a:rPr lang="en-ID" sz="1200" dirty="0" err="1">
                <a:solidFill>
                  <a:srgbClr val="FF0000"/>
                </a:solidFill>
              </a:rPr>
              <a:t>arr</a:t>
            </a:r>
            <a:r>
              <a:rPr lang="en-ID" sz="1200" dirty="0">
                <a:solidFill>
                  <a:srgbClr val="FF0000"/>
                </a:solidFill>
              </a:rPr>
              <a:t>=["result"=&gt;"</a:t>
            </a:r>
            <a:r>
              <a:rPr lang="en-ID" sz="1200" dirty="0" err="1">
                <a:solidFill>
                  <a:srgbClr val="FF0000"/>
                </a:solidFill>
              </a:rPr>
              <a:t>success","data</a:t>
            </a:r>
            <a:r>
              <a:rPr lang="en-ID" sz="1200" dirty="0">
                <a:solidFill>
                  <a:srgbClr val="FF0000"/>
                </a:solidFill>
              </a:rPr>
              <a:t>"=&gt;$data];</a:t>
            </a:r>
          </a:p>
          <a:p>
            <a:r>
              <a:rPr lang="en-ID" sz="1200" dirty="0">
                <a:solidFill>
                  <a:srgbClr val="FF0000"/>
                </a:solidFill>
              </a:rPr>
              <a:t>  } else {</a:t>
            </a:r>
          </a:p>
          <a:p>
            <a:r>
              <a:rPr lang="en-ID" sz="1200" dirty="0">
                <a:solidFill>
                  <a:srgbClr val="FF0000"/>
                </a:solidFill>
              </a:rPr>
              <a:t>    $</a:t>
            </a:r>
            <a:r>
              <a:rPr lang="en-ID" sz="1200" dirty="0" err="1">
                <a:solidFill>
                  <a:srgbClr val="FF0000"/>
                </a:solidFill>
              </a:rPr>
              <a:t>arr</a:t>
            </a:r>
            <a:r>
              <a:rPr lang="en-ID" sz="1200" dirty="0">
                <a:solidFill>
                  <a:srgbClr val="FF0000"/>
                </a:solidFill>
              </a:rPr>
              <a:t>= ["result"=&gt;"</a:t>
            </a:r>
            <a:r>
              <a:rPr lang="en-ID" sz="1200" dirty="0" err="1">
                <a:solidFill>
                  <a:srgbClr val="FF0000"/>
                </a:solidFill>
              </a:rPr>
              <a:t>error","message</a:t>
            </a:r>
            <a:r>
              <a:rPr lang="en-ID" sz="1200" dirty="0">
                <a:solidFill>
                  <a:srgbClr val="FF0000"/>
                </a:solidFill>
              </a:rPr>
              <a:t>"=&gt;"</a:t>
            </a:r>
            <a:r>
              <a:rPr lang="en-ID" sz="1200" dirty="0" err="1">
                <a:solidFill>
                  <a:srgbClr val="FF0000"/>
                </a:solidFill>
              </a:rPr>
              <a:t>sql</a:t>
            </a:r>
            <a:r>
              <a:rPr lang="en-ID" sz="1200" dirty="0">
                <a:solidFill>
                  <a:srgbClr val="FF0000"/>
                </a:solidFill>
              </a:rPr>
              <a:t> error: $</a:t>
            </a:r>
            <a:r>
              <a:rPr lang="en-ID" sz="1200" dirty="0" err="1">
                <a:solidFill>
                  <a:srgbClr val="FF0000"/>
                </a:solidFill>
              </a:rPr>
              <a:t>sql</a:t>
            </a:r>
            <a:r>
              <a:rPr lang="en-ID" sz="1200" dirty="0">
                <a:solidFill>
                  <a:srgbClr val="FF0000"/>
                </a:solidFill>
              </a:rPr>
              <a:t>"];</a:t>
            </a:r>
          </a:p>
          <a:p>
            <a:r>
              <a:rPr lang="en-ID" sz="1200" dirty="0">
                <a:solidFill>
                  <a:srgbClr val="FF0000"/>
                </a:solidFill>
              </a:rPr>
              <a:t>  }</a:t>
            </a:r>
          </a:p>
          <a:p>
            <a:r>
              <a:rPr lang="en-ID" sz="1200" dirty="0">
                <a:solidFill>
                  <a:srgbClr val="FF0000"/>
                </a:solidFill>
              </a:rPr>
              <a:t>  echo </a:t>
            </a:r>
            <a:r>
              <a:rPr lang="en-ID" sz="1200" dirty="0" err="1">
                <a:solidFill>
                  <a:srgbClr val="FF0000"/>
                </a:solidFill>
              </a:rPr>
              <a:t>json_encode</a:t>
            </a:r>
            <a:r>
              <a:rPr lang="en-ID" sz="1200" dirty="0">
                <a:solidFill>
                  <a:srgbClr val="FF0000"/>
                </a:solidFill>
              </a:rPr>
              <a:t>($</a:t>
            </a:r>
            <a:r>
              <a:rPr lang="en-ID" sz="1200" dirty="0" err="1">
                <a:solidFill>
                  <a:srgbClr val="FF0000"/>
                </a:solidFill>
              </a:rPr>
              <a:t>arr</a:t>
            </a:r>
            <a:r>
              <a:rPr lang="en-ID" sz="1200" dirty="0">
                <a:solidFill>
                  <a:srgbClr val="FF0000"/>
                </a:solidFill>
              </a:rPr>
              <a:t>);</a:t>
            </a:r>
          </a:p>
          <a:p>
            <a:r>
              <a:rPr lang="en-ID" sz="1200" dirty="0">
                <a:solidFill>
                  <a:srgbClr val="FF0000"/>
                </a:solidFill>
              </a:rPr>
              <a:t>  $</a:t>
            </a:r>
            <a:r>
              <a:rPr lang="en-ID" sz="1200" dirty="0" err="1">
                <a:solidFill>
                  <a:srgbClr val="FF0000"/>
                </a:solidFill>
              </a:rPr>
              <a:t>stmt</a:t>
            </a:r>
            <a:r>
              <a:rPr lang="en-ID" sz="1200" dirty="0">
                <a:solidFill>
                  <a:srgbClr val="FF0000"/>
                </a:solidFill>
              </a:rPr>
              <a:t>-&gt;close();</a:t>
            </a:r>
          </a:p>
          <a:p>
            <a:r>
              <a:rPr lang="en-ID" sz="1200" dirty="0">
                <a:solidFill>
                  <a:srgbClr val="FF0000"/>
                </a:solidFill>
              </a:rPr>
              <a:t>  $conn-&gt;close();</a:t>
            </a:r>
          </a:p>
          <a:p>
            <a:r>
              <a:rPr lang="en-ID" sz="1200" dirty="0">
                <a:solidFill>
                  <a:srgbClr val="FF0000"/>
                </a:solidFill>
              </a:rPr>
              <a:t>?&gt;</a:t>
            </a:r>
          </a:p>
        </p:txBody>
      </p:sp>
    </p:spTree>
    <p:extLst>
      <p:ext uri="{BB962C8B-B14F-4D97-AF65-F5344CB8AC3E}">
        <p14:creationId xmlns:p14="http://schemas.microsoft.com/office/powerpoint/2010/main" val="492741340"/>
      </p:ext>
    </p:extLst>
  </p:cSld>
  <p:clrMapOvr>
    <a:masterClrMapping/>
  </p:clrMapOvr>
</p:sld>
</file>

<file path=ppt/theme/theme1.xml><?xml version="1.0" encoding="utf-8"?>
<a:theme xmlns:a="http://schemas.openxmlformats.org/drawingml/2006/main" name="Informatik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c1d0b2c-b291-488c-b9ea-555b90e90dd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CDBB0EA5517DF4B873B215CB2C55DE6" ma:contentTypeVersion="9" ma:contentTypeDescription="Create a new document." ma:contentTypeScope="" ma:versionID="51f779b7b893cf6f3ca6b8ee7e4debec">
  <xsd:schema xmlns:xsd="http://www.w3.org/2001/XMLSchema" xmlns:xs="http://www.w3.org/2001/XMLSchema" xmlns:p="http://schemas.microsoft.com/office/2006/metadata/properties" xmlns:ns3="8c1d0b2c-b291-488c-b9ea-555b90e90dd0" xmlns:ns4="0ce56259-bc12-439c-b989-b992e1b68cdd" targetNamespace="http://schemas.microsoft.com/office/2006/metadata/properties" ma:root="true" ma:fieldsID="0f8f486a0de5d80aecdaff76f0c6000d" ns3:_="" ns4:_="">
    <xsd:import namespace="8c1d0b2c-b291-488c-b9ea-555b90e90dd0"/>
    <xsd:import namespace="0ce56259-bc12-439c-b989-b992e1b68cd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1d0b2c-b291-488c-b9ea-555b90e90d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e56259-bc12-439c-b989-b992e1b68c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0ce56259-bc12-439c-b989-b992e1b68cdd"/>
    <ds:schemaRef ds:uri="8c1d0b2c-b291-488c-b9ea-555b90e90dd0"/>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E634DCE-9614-4FF2-BDDA-F89BD7D3D3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1d0b2c-b291-488c-b9ea-555b90e90dd0"/>
    <ds:schemaRef ds:uri="0ce56259-bc12-439c-b989-b992e1b68c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Informatika.potx</Template>
  <TotalTime>34941</TotalTime>
  <Words>1915</Words>
  <Application>Microsoft Office PowerPoint</Application>
  <PresentationFormat>On-screen Show (16:9)</PresentationFormat>
  <Paragraphs>246</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Calibri</vt:lpstr>
      <vt:lpstr>Consolas</vt:lpstr>
      <vt:lpstr>Helvetica Neue</vt:lpstr>
      <vt:lpstr>Menlo</vt:lpstr>
      <vt:lpstr>Wingdings</vt:lpstr>
      <vt:lpstr>Informatika</vt:lpstr>
      <vt:lpstr>Web Service and Database Handling part 1 : SELECT</vt:lpstr>
      <vt:lpstr>Frontend + Webservice</vt:lpstr>
      <vt:lpstr>ONLINING API</vt:lpstr>
      <vt:lpstr>Onlining API</vt:lpstr>
      <vt:lpstr>Yippii Free Hosting..!</vt:lpstr>
      <vt:lpstr>JSON</vt:lpstr>
      <vt:lpstr>PowerPoint Presentation</vt:lpstr>
      <vt:lpstr>Data Preparation</vt:lpstr>
      <vt:lpstr>PHP</vt:lpstr>
      <vt:lpstr>Check result</vt:lpstr>
      <vt:lpstr>READ web service</vt:lpstr>
      <vt:lpstr>Preparation</vt:lpstr>
      <vt:lpstr>http package</vt:lpstr>
      <vt:lpstr>Fetching data</vt:lpstr>
      <vt:lpstr>Call fetchdata and do setState</vt:lpstr>
      <vt:lpstr>CONVERTING JSON</vt:lpstr>
      <vt:lpstr>Convert JSON</vt:lpstr>
      <vt:lpstr>Modify bacadata</vt:lpstr>
      <vt:lpstr>Create Widget Builder</vt:lpstr>
      <vt:lpstr>Calling the Widget</vt:lpstr>
      <vt:lpstr>Modifying widget</vt:lpstr>
      <vt:lpstr>Exercise</vt:lpstr>
      <vt:lpstr>Exercise</vt:lpstr>
      <vt:lpstr>More Reading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Fikri Baharuddin</cp:lastModifiedBy>
  <cp:revision>1081</cp:revision>
  <dcterms:created xsi:type="dcterms:W3CDTF">2010-04-12T23:12:02Z</dcterms:created>
  <dcterms:modified xsi:type="dcterms:W3CDTF">2025-05-08T02:29:49Z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0x0101004CDBB0EA5517DF4B873B215CB2C55DE6</vt:lpwstr>
  </property>
</Properties>
</file>